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tableStyles.xml" ContentType="application/vnd.openxmlformats-officedocument.presentationml.tableStyle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Default Extension="tiff" ContentType="image/tiff"/>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sldIdLst>
    <p:sldId id="256" r:id="rId2"/>
    <p:sldId id="259" r:id="rId3"/>
    <p:sldId id="260" r:id="rId4"/>
    <p:sldId id="261" r:id="rId5"/>
    <p:sldId id="331" r:id="rId6"/>
    <p:sldId id="332" r:id="rId7"/>
    <p:sldId id="333" r:id="rId8"/>
    <p:sldId id="257" r:id="rId9"/>
    <p:sldId id="258" r:id="rId10"/>
    <p:sldId id="325" r:id="rId11"/>
    <p:sldId id="271" r:id="rId12"/>
    <p:sldId id="284" r:id="rId13"/>
    <p:sldId id="272" r:id="rId14"/>
    <p:sldId id="273" r:id="rId15"/>
    <p:sldId id="316" r:id="rId16"/>
    <p:sldId id="274" r:id="rId17"/>
    <p:sldId id="285" r:id="rId18"/>
    <p:sldId id="283" r:id="rId19"/>
    <p:sldId id="286" r:id="rId20"/>
    <p:sldId id="287" r:id="rId21"/>
    <p:sldId id="289" r:id="rId22"/>
    <p:sldId id="291" r:id="rId23"/>
    <p:sldId id="292" r:id="rId24"/>
    <p:sldId id="293" r:id="rId25"/>
    <p:sldId id="294" r:id="rId26"/>
    <p:sldId id="295" r:id="rId27"/>
    <p:sldId id="297" r:id="rId28"/>
    <p:sldId id="298" r:id="rId29"/>
    <p:sldId id="299" r:id="rId30"/>
    <p:sldId id="300" r:id="rId31"/>
    <p:sldId id="301" r:id="rId32"/>
    <p:sldId id="302" r:id="rId33"/>
    <p:sldId id="303" r:id="rId34"/>
    <p:sldId id="323" r:id="rId35"/>
    <p:sldId id="304" r:id="rId36"/>
    <p:sldId id="305" r:id="rId37"/>
    <p:sldId id="306" r:id="rId38"/>
    <p:sldId id="318" r:id="rId39"/>
    <p:sldId id="319" r:id="rId40"/>
    <p:sldId id="320" r:id="rId41"/>
    <p:sldId id="321" r:id="rId42"/>
    <p:sldId id="324" r:id="rId43"/>
    <p:sldId id="307" r:id="rId44"/>
    <p:sldId id="308" r:id="rId45"/>
    <p:sldId id="309" r:id="rId46"/>
    <p:sldId id="310" r:id="rId47"/>
    <p:sldId id="311" r:id="rId48"/>
    <p:sldId id="312" r:id="rId49"/>
    <p:sldId id="313" r:id="rId50"/>
    <p:sldId id="317" r:id="rId51"/>
    <p:sldId id="314" r:id="rId52"/>
    <p:sldId id="31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varScale="1">
        <p:scale>
          <a:sx n="137" d="100"/>
          <a:sy n="137" d="100"/>
        </p:scale>
        <p:origin x="-163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tableStyles" Target="tableStyles.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theme" Target="theme/theme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viewProps" Target="viewProps.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printerSettings" Target="printerSettings/printerSettings1.bin"/><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fld id="{22C37809-8C1D-42BB-B76C-D7C3506FB9F9}" type="datetimeFigureOut">
              <a:rPr lang="en-US" smtClean="0"/>
              <a:pPr/>
              <a:t>8/11/11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FD7ECE34-739C-4850-B473-D5469C40979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C37809-8C1D-42BB-B76C-D7C3506FB9F9}" type="datetimeFigureOut">
              <a:rPr lang="en-US" smtClean="0"/>
              <a:pPr/>
              <a:t>8/11/11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ECE34-739C-4850-B473-D5469C4097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C37809-8C1D-42BB-B76C-D7C3506FB9F9}" type="datetimeFigureOut">
              <a:rPr lang="en-US" smtClean="0"/>
              <a:pPr/>
              <a:t>8/11/11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ECE34-739C-4850-B473-D5469C4097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C37809-8C1D-42BB-B76C-D7C3506FB9F9}" type="datetimeFigureOut">
              <a:rPr lang="en-US" smtClean="0"/>
              <a:pPr/>
              <a:t>8/11/11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ECE34-739C-4850-B473-D5469C40979E}"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2C37809-8C1D-42BB-B76C-D7C3506FB9F9}" type="datetimeFigureOut">
              <a:rPr lang="en-US" smtClean="0"/>
              <a:pPr/>
              <a:t>8/11/11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ECE34-739C-4850-B473-D5469C40979E}"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2C37809-8C1D-42BB-B76C-D7C3506FB9F9}" type="datetimeFigureOut">
              <a:rPr lang="en-US" smtClean="0"/>
              <a:pPr/>
              <a:t>8/11/11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7ECE34-739C-4850-B473-D5469C40979E}"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2C37809-8C1D-42BB-B76C-D7C3506FB9F9}" type="datetimeFigureOut">
              <a:rPr lang="en-US" smtClean="0"/>
              <a:pPr/>
              <a:t>8/11/11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7ECE34-739C-4850-B473-D5469C4097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2C37809-8C1D-42BB-B76C-D7C3506FB9F9}" type="datetimeFigureOut">
              <a:rPr lang="en-US" smtClean="0"/>
              <a:pPr/>
              <a:t>8/11/11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7ECE34-739C-4850-B473-D5469C40979E}"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C37809-8C1D-42BB-B76C-D7C3506FB9F9}" type="datetimeFigureOut">
              <a:rPr lang="en-US" smtClean="0"/>
              <a:pPr/>
              <a:t>8/11/11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7ECE34-739C-4850-B473-D5469C4097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22C37809-8C1D-42BB-B76C-D7C3506FB9F9}" type="datetimeFigureOut">
              <a:rPr lang="en-US" smtClean="0"/>
              <a:pPr/>
              <a:t>8/11/11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7ECE34-739C-4850-B473-D5469C4097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fld id="{22C37809-8C1D-42BB-B76C-D7C3506FB9F9}" type="datetimeFigureOut">
              <a:rPr lang="en-US" smtClean="0"/>
              <a:pPr/>
              <a:t>8/11/11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D7ECE34-739C-4850-B473-D5469C40979E}"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1.jpe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22C37809-8C1D-42BB-B76C-D7C3506FB9F9}" type="datetimeFigureOut">
              <a:rPr lang="en-US" smtClean="0"/>
              <a:pPr/>
              <a:t>8/11/11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FD7ECE34-739C-4850-B473-D5469C4097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image" Target="../media/image7.png"/><Relationship Id="rId1" Type="http://schemas.openxmlformats.org/officeDocument/2006/relationships/video" Target="file:///\\strider\ad12$\leh\Volleyball\Flatirons\2010%20Parent%20Liason\Sport%20Parent%20-%20Wrestler%20in%20Library.asf" TargetMode="Externa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image" Target="../media/image8.png"/><Relationship Id="rId1" Type="http://schemas.openxmlformats.org/officeDocument/2006/relationships/video" Target="file:///\\strider\ad12$\leh\Volleyball\Flatirons\2010%20Parent%20Liason\Carrying%20Softball%20Player.asf"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4" Type="http://schemas.openxmlformats.org/officeDocument/2006/relationships/image" Target="../media/image16.jpeg"/><Relationship Id="rId1" Type="http://schemas.openxmlformats.org/officeDocument/2006/relationships/slideLayout" Target="../slideLayouts/slideLayout6.xml"/><Relationship Id="rId2" Type="http://schemas.openxmlformats.org/officeDocument/2006/relationships/image" Target="../media/image14.jpeg"/><Relationship Id="rId3" Type="http://schemas.openxmlformats.org/officeDocument/2006/relationships/image" Target="../media/image15.jpeg"/></Relationships>
</file>

<file path=ppt/slides/_rels/slide4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Sport Parenting and You </a:t>
            </a:r>
            <a:endParaRPr lang="en-US" dirty="0"/>
          </a:p>
        </p:txBody>
      </p:sp>
      <p:sp>
        <p:nvSpPr>
          <p:cNvPr id="3" name="Subtitle 2"/>
          <p:cNvSpPr>
            <a:spLocks noGrp="1"/>
          </p:cNvSpPr>
          <p:nvPr>
            <p:ph type="subTitle" idx="1"/>
          </p:nvPr>
        </p:nvSpPr>
        <p:spPr/>
        <p:txBody>
          <a:bodyPr/>
          <a:lstStyle/>
          <a:p>
            <a:r>
              <a:rPr lang="en-US" dirty="0" smtClean="0"/>
              <a:t>A Safety Guide for the New Millennium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r>
              <a:rPr lang="en-US" dirty="0" smtClean="0"/>
              <a:t>Items for YOU directly, as parents</a:t>
            </a:r>
          </a:p>
          <a:p>
            <a:endParaRPr lang="en-US" dirty="0" smtClean="0"/>
          </a:p>
          <a:p>
            <a:r>
              <a:rPr lang="en-US" dirty="0" smtClean="0"/>
              <a:t>Items for you to help your daughters</a:t>
            </a:r>
            <a:endParaRPr lang="en-US" dirty="0"/>
          </a:p>
        </p:txBody>
      </p:sp>
      <p:sp>
        <p:nvSpPr>
          <p:cNvPr id="2" name="Title 1"/>
          <p:cNvSpPr>
            <a:spLocks noGrp="1"/>
          </p:cNvSpPr>
          <p:nvPr>
            <p:ph type="title"/>
          </p:nvPr>
        </p:nvSpPr>
        <p:spPr/>
        <p:txBody>
          <a:bodyPr/>
          <a:lstStyle/>
          <a:p>
            <a:r>
              <a:rPr lang="en-US" dirty="0" smtClean="0"/>
              <a:t>Two Levels of Presentation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Finish this sentence with as many indicators as you feel you need.</a:t>
            </a:r>
          </a:p>
          <a:p>
            <a:pPr>
              <a:buNone/>
            </a:pPr>
            <a:endParaRPr lang="en-US" dirty="0"/>
          </a:p>
          <a:p>
            <a:pPr>
              <a:buNone/>
            </a:pPr>
            <a:endParaRPr lang="en-US" dirty="0" smtClean="0"/>
          </a:p>
          <a:p>
            <a:pPr algn="ctr">
              <a:buNone/>
            </a:pPr>
            <a:r>
              <a:rPr lang="en-US" b="1" dirty="0" smtClean="0"/>
              <a:t>At the end of the season,</a:t>
            </a:r>
            <a:r>
              <a:rPr lang="en-US" sz="4800" b="1" dirty="0" smtClean="0"/>
              <a:t> I (as a parent) </a:t>
            </a:r>
            <a:r>
              <a:rPr lang="en-US" b="1" dirty="0" smtClean="0"/>
              <a:t>will see it as a success if……</a:t>
            </a:r>
            <a:endParaRPr lang="en-US" b="1" dirty="0"/>
          </a:p>
        </p:txBody>
      </p:sp>
      <p:sp>
        <p:nvSpPr>
          <p:cNvPr id="2" name="Title 1"/>
          <p:cNvSpPr>
            <a:spLocks noGrp="1"/>
          </p:cNvSpPr>
          <p:nvPr>
            <p:ph type="title"/>
          </p:nvPr>
        </p:nvSpPr>
        <p:spPr/>
        <p:txBody>
          <a:bodyPr/>
          <a:lstStyle/>
          <a:p>
            <a:r>
              <a:rPr lang="en-US" dirty="0" smtClean="0"/>
              <a:t>Goal Setting</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Outcome based?</a:t>
            </a:r>
          </a:p>
          <a:p>
            <a:pPr lvl="1"/>
            <a:r>
              <a:rPr lang="en-US" dirty="0" smtClean="0"/>
              <a:t>Will win </a:t>
            </a:r>
            <a:r>
              <a:rPr lang="en-US" dirty="0" err="1" smtClean="0"/>
              <a:t>x</a:t>
            </a:r>
            <a:r>
              <a:rPr lang="en-US" dirty="0" smtClean="0"/>
              <a:t> amount of games / trophies / scholarships?</a:t>
            </a:r>
          </a:p>
          <a:p>
            <a:pPr lvl="1"/>
            <a:r>
              <a:rPr lang="en-US" dirty="0" smtClean="0"/>
              <a:t>Pay for college with this?</a:t>
            </a:r>
          </a:p>
          <a:p>
            <a:endParaRPr lang="en-US" dirty="0" smtClean="0"/>
          </a:p>
          <a:p>
            <a:r>
              <a:rPr lang="en-US" dirty="0" smtClean="0"/>
              <a:t>Process based?</a:t>
            </a:r>
          </a:p>
          <a:p>
            <a:pPr lvl="1"/>
            <a:r>
              <a:rPr lang="en-US" dirty="0" smtClean="0"/>
              <a:t>Learn life skills?</a:t>
            </a:r>
          </a:p>
          <a:p>
            <a:pPr lvl="1"/>
            <a:r>
              <a:rPr lang="en-US" dirty="0" smtClean="0"/>
              <a:t>Base athletic skills?</a:t>
            </a:r>
          </a:p>
          <a:p>
            <a:pPr lvl="1"/>
            <a:r>
              <a:rPr lang="en-US" dirty="0" smtClean="0"/>
              <a:t>Have fun?</a:t>
            </a:r>
            <a:endParaRPr lang="en-US" dirty="0"/>
          </a:p>
        </p:txBody>
      </p:sp>
      <p:sp>
        <p:nvSpPr>
          <p:cNvPr id="2" name="Title 1"/>
          <p:cNvSpPr>
            <a:spLocks noGrp="1"/>
          </p:cNvSpPr>
          <p:nvPr>
            <p:ph type="title"/>
          </p:nvPr>
        </p:nvSpPr>
        <p:spPr/>
        <p:txBody>
          <a:bodyPr>
            <a:normAutofit fontScale="90000"/>
          </a:bodyPr>
          <a:lstStyle/>
          <a:p>
            <a:r>
              <a:rPr lang="en-US" dirty="0" smtClean="0"/>
              <a:t>What are YOUR Goals for Your Children?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blinds(horizontal)">
                                      <p:cBhvr>
                                        <p:cTn id="27" dur="500"/>
                                        <p:tgtEl>
                                          <p:spTgt spid="3">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blinds(horizontal)">
                                      <p:cBhvr>
                                        <p:cTn id="30" dur="500"/>
                                        <p:tgtEl>
                                          <p:spTgt spid="3">
                                            <p:txEl>
                                              <p:pRg st="1" end="1"/>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blinds(horizontal)">
                                      <p:cBhvr>
                                        <p:cTn id="33" dur="5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linds(horizontal)">
                                      <p:cBhvr>
                                        <p:cTn id="38" dur="500"/>
                                        <p:tgtEl>
                                          <p:spTgt spid="3">
                                            <p:txEl>
                                              <p:pRg st="4" end="4"/>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blinds(horizontal)">
                                      <p:cBhvr>
                                        <p:cTn id="41" dur="500"/>
                                        <p:tgtEl>
                                          <p:spTgt spid="3">
                                            <p:txEl>
                                              <p:pRg st="5" end="5"/>
                                            </p:txEl>
                                          </p:spTgt>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blinds(horizontal)">
                                      <p:cBhvr>
                                        <p:cTn id="44" dur="500"/>
                                        <p:tgtEl>
                                          <p:spTgt spid="3">
                                            <p:txEl>
                                              <p:pRg st="6" end="6"/>
                                            </p:txEl>
                                          </p:spTgt>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How might your student-athlete complete the same sentence?</a:t>
            </a:r>
          </a:p>
          <a:p>
            <a:endParaRPr lang="en-US" dirty="0"/>
          </a:p>
          <a:p>
            <a:endParaRPr lang="en-US" dirty="0" smtClean="0"/>
          </a:p>
          <a:p>
            <a:pPr algn="ctr">
              <a:buNone/>
            </a:pPr>
            <a:r>
              <a:rPr lang="en-US" b="1" dirty="0" smtClean="0"/>
              <a:t>At the end of the season,</a:t>
            </a:r>
            <a:r>
              <a:rPr lang="en-US" sz="4800" b="1" dirty="0" smtClean="0"/>
              <a:t> I (as a student-athlete) </a:t>
            </a:r>
            <a:r>
              <a:rPr lang="en-US" b="1" dirty="0" smtClean="0"/>
              <a:t>will see it as a success if……</a:t>
            </a:r>
          </a:p>
          <a:p>
            <a:endParaRPr lang="en-US" dirty="0"/>
          </a:p>
        </p:txBody>
      </p:sp>
      <p:sp>
        <p:nvSpPr>
          <p:cNvPr id="2" name="Title 1"/>
          <p:cNvSpPr>
            <a:spLocks noGrp="1"/>
          </p:cNvSpPr>
          <p:nvPr>
            <p:ph type="title"/>
          </p:nvPr>
        </p:nvSpPr>
        <p:spPr/>
        <p:txBody>
          <a:bodyPr/>
          <a:lstStyle/>
          <a:p>
            <a:r>
              <a:rPr lang="en-US" dirty="0" smtClean="0"/>
              <a:t>Goal Setting for Athletes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514350" indent="-514350">
              <a:buAutoNum type="arabicPeriod"/>
            </a:pPr>
            <a:r>
              <a:rPr lang="en-US" dirty="0" smtClean="0"/>
              <a:t>To </a:t>
            </a:r>
            <a:r>
              <a:rPr lang="en-US" dirty="0"/>
              <a:t>h</a:t>
            </a:r>
            <a:r>
              <a:rPr lang="en-US" dirty="0" smtClean="0"/>
              <a:t>ave fun</a:t>
            </a:r>
          </a:p>
          <a:p>
            <a:pPr marL="514350" indent="-514350">
              <a:buAutoNum type="arabicPeriod"/>
            </a:pPr>
            <a:r>
              <a:rPr lang="en-US" dirty="0" smtClean="0"/>
              <a:t>To </a:t>
            </a:r>
            <a:r>
              <a:rPr lang="en-US" dirty="0"/>
              <a:t>m</a:t>
            </a:r>
            <a:r>
              <a:rPr lang="en-US" dirty="0" smtClean="0"/>
              <a:t>ake friends</a:t>
            </a:r>
          </a:p>
          <a:p>
            <a:pPr marL="514350" indent="-514350">
              <a:buAutoNum type="arabicPeriod"/>
            </a:pPr>
            <a:r>
              <a:rPr lang="en-US" dirty="0" smtClean="0"/>
              <a:t>To </a:t>
            </a:r>
            <a:r>
              <a:rPr lang="en-US" dirty="0"/>
              <a:t>i</a:t>
            </a:r>
            <a:r>
              <a:rPr lang="en-US" dirty="0" smtClean="0"/>
              <a:t>mprove </a:t>
            </a:r>
            <a:r>
              <a:rPr lang="en-US" dirty="0"/>
              <a:t>m</a:t>
            </a:r>
            <a:r>
              <a:rPr lang="en-US" dirty="0" smtClean="0"/>
              <a:t>y </a:t>
            </a:r>
            <a:r>
              <a:rPr lang="en-US" dirty="0"/>
              <a:t>s</a:t>
            </a:r>
            <a:r>
              <a:rPr lang="en-US" dirty="0" smtClean="0"/>
              <a:t>kills </a:t>
            </a:r>
            <a:r>
              <a:rPr lang="en-US" dirty="0"/>
              <a:t>and</a:t>
            </a:r>
            <a:r>
              <a:rPr lang="en-US" dirty="0" smtClean="0"/>
              <a:t> learn </a:t>
            </a:r>
            <a:r>
              <a:rPr lang="en-US" dirty="0"/>
              <a:t>to</a:t>
            </a:r>
            <a:r>
              <a:rPr lang="en-US" dirty="0" smtClean="0"/>
              <a:t> play </a:t>
            </a:r>
            <a:r>
              <a:rPr lang="en-US" dirty="0"/>
              <a:t>s</a:t>
            </a:r>
            <a:r>
              <a:rPr lang="en-US" dirty="0" smtClean="0"/>
              <a:t>oftball </a:t>
            </a:r>
            <a:r>
              <a:rPr lang="en-US" dirty="0"/>
              <a:t>the</a:t>
            </a:r>
            <a:r>
              <a:rPr lang="en-US" dirty="0" smtClean="0"/>
              <a:t> right way</a:t>
            </a:r>
          </a:p>
          <a:p>
            <a:pPr marL="514350" indent="-514350">
              <a:buAutoNum type="arabicPeriod"/>
            </a:pPr>
            <a:r>
              <a:rPr lang="en-US" dirty="0" smtClean="0"/>
              <a:t>For </a:t>
            </a:r>
            <a:r>
              <a:rPr lang="en-US" dirty="0"/>
              <a:t>the</a:t>
            </a:r>
            <a:r>
              <a:rPr lang="en-US" dirty="0" smtClean="0"/>
              <a:t> excitement </a:t>
            </a:r>
            <a:r>
              <a:rPr lang="en-US" dirty="0"/>
              <a:t>and</a:t>
            </a:r>
            <a:r>
              <a:rPr lang="en-US" dirty="0" smtClean="0"/>
              <a:t> challenge </a:t>
            </a:r>
            <a:r>
              <a:rPr lang="en-US" dirty="0"/>
              <a:t>of</a:t>
            </a:r>
            <a:r>
              <a:rPr lang="en-US" dirty="0" smtClean="0"/>
              <a:t> competition</a:t>
            </a:r>
          </a:p>
          <a:p>
            <a:pPr marL="514350" indent="-514350">
              <a:buAutoNum type="arabicPeriod"/>
            </a:pPr>
            <a:r>
              <a:rPr lang="en-US" dirty="0" smtClean="0"/>
              <a:t>To </a:t>
            </a:r>
            <a:r>
              <a:rPr lang="en-US" dirty="0"/>
              <a:t>b</a:t>
            </a:r>
            <a:r>
              <a:rPr lang="en-US" dirty="0" smtClean="0"/>
              <a:t>e </a:t>
            </a:r>
            <a:r>
              <a:rPr lang="en-US" dirty="0"/>
              <a:t>p</a:t>
            </a:r>
            <a:r>
              <a:rPr lang="en-US" dirty="0" smtClean="0"/>
              <a:t>art </a:t>
            </a:r>
            <a:r>
              <a:rPr lang="en-US" dirty="0"/>
              <a:t>of a</a:t>
            </a:r>
            <a:r>
              <a:rPr lang="en-US" dirty="0" smtClean="0"/>
              <a:t> team </a:t>
            </a:r>
            <a:r>
              <a:rPr lang="en-US" dirty="0"/>
              <a:t>and</a:t>
            </a:r>
            <a:r>
              <a:rPr lang="en-US" dirty="0" smtClean="0"/>
              <a:t> learn teamwork</a:t>
            </a:r>
          </a:p>
          <a:p>
            <a:pPr marL="514350" indent="-514350">
              <a:buNone/>
            </a:pPr>
            <a:endParaRPr lang="en-US" dirty="0" smtClean="0"/>
          </a:p>
          <a:p>
            <a:pPr marL="514350" indent="-514350">
              <a:buNone/>
            </a:pPr>
            <a:endParaRPr lang="en-US" dirty="0" smtClean="0"/>
          </a:p>
          <a:p>
            <a:pPr marL="514350" indent="-514350">
              <a:buNone/>
            </a:pPr>
            <a:endParaRPr lang="en-US" dirty="0" smtClean="0"/>
          </a:p>
          <a:p>
            <a:pPr marL="514350" indent="-514350">
              <a:buNone/>
            </a:pPr>
            <a:r>
              <a:rPr lang="en-US" dirty="0" smtClean="0"/>
              <a:t>To win was #9</a:t>
            </a:r>
            <a:br>
              <a:rPr lang="en-US" dirty="0" smtClean="0"/>
            </a:br>
            <a:r>
              <a:rPr lang="en-US" dirty="0"/>
              <a:t/>
            </a:r>
            <a:br>
              <a:rPr lang="en-US" dirty="0"/>
            </a:br>
            <a:endParaRPr lang="en-US" dirty="0"/>
          </a:p>
        </p:txBody>
      </p:sp>
      <p:sp>
        <p:nvSpPr>
          <p:cNvPr id="2" name="Title 1"/>
          <p:cNvSpPr>
            <a:spLocks noGrp="1"/>
          </p:cNvSpPr>
          <p:nvPr>
            <p:ph type="title"/>
          </p:nvPr>
        </p:nvSpPr>
        <p:spPr/>
        <p:txBody>
          <a:bodyPr/>
          <a:lstStyle/>
          <a:p>
            <a:r>
              <a:rPr lang="en-US" dirty="0" smtClean="0"/>
              <a:t>Softball Poll</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514350" indent="-514350">
              <a:buAutoNum type="arabicPeriod"/>
            </a:pPr>
            <a:r>
              <a:rPr lang="en-US" dirty="0" smtClean="0"/>
              <a:t>To have fun</a:t>
            </a:r>
          </a:p>
          <a:p>
            <a:pPr marL="514350" indent="-514350">
              <a:buAutoNum type="arabicPeriod"/>
            </a:pPr>
            <a:r>
              <a:rPr lang="en-US" dirty="0" smtClean="0"/>
              <a:t>To make friends</a:t>
            </a:r>
          </a:p>
          <a:p>
            <a:pPr marL="514350" indent="-514350">
              <a:buAutoNum type="arabicPeriod"/>
            </a:pPr>
            <a:r>
              <a:rPr lang="en-US" dirty="0" smtClean="0"/>
              <a:t>To improve my skills and learn to play baseball the right way</a:t>
            </a:r>
          </a:p>
          <a:p>
            <a:pPr marL="514350" indent="-514350">
              <a:buAutoNum type="arabicPeriod"/>
            </a:pPr>
            <a:r>
              <a:rPr lang="en-US" dirty="0" smtClean="0"/>
              <a:t>To stay in shape and get exercise</a:t>
            </a:r>
          </a:p>
          <a:p>
            <a:pPr marL="514350" indent="-514350">
              <a:buAutoNum type="arabicPeriod"/>
            </a:pPr>
            <a:r>
              <a:rPr lang="en-US" dirty="0" smtClean="0"/>
              <a:t>To be part of a team and learn teamwork.</a:t>
            </a:r>
          </a:p>
          <a:p>
            <a:pPr marL="514350" indent="-514350">
              <a:buAutoNum type="arabicPeriod"/>
            </a:pPr>
            <a:endParaRPr lang="en-US" dirty="0" smtClean="0"/>
          </a:p>
          <a:p>
            <a:pPr marL="514350" indent="-514350">
              <a:buNone/>
            </a:pPr>
            <a:r>
              <a:rPr lang="en-US" dirty="0" smtClean="0"/>
              <a:t>To win was #8.</a:t>
            </a:r>
          </a:p>
          <a:p>
            <a:pPr marL="514350" indent="-514350">
              <a:buNone/>
            </a:pPr>
            <a:r>
              <a:rPr lang="en-US" dirty="0" smtClean="0"/>
              <a:t>To earn a college scholarship was #10.</a:t>
            </a:r>
            <a:br>
              <a:rPr lang="en-US" dirty="0" smtClean="0"/>
            </a:br>
            <a:endParaRPr lang="en-US" dirty="0" smtClean="0"/>
          </a:p>
          <a:p>
            <a:endParaRPr lang="en-US" dirty="0"/>
          </a:p>
        </p:txBody>
      </p:sp>
      <p:sp>
        <p:nvSpPr>
          <p:cNvPr id="2" name="Title 1"/>
          <p:cNvSpPr>
            <a:spLocks noGrp="1"/>
          </p:cNvSpPr>
          <p:nvPr>
            <p:ph type="title"/>
          </p:nvPr>
        </p:nvSpPr>
        <p:spPr/>
        <p:txBody>
          <a:bodyPr/>
          <a:lstStyle/>
          <a:p>
            <a:r>
              <a:rPr lang="en-US" dirty="0" smtClean="0"/>
              <a:t>Baseball Poll</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Are there discrepancies?</a:t>
            </a:r>
          </a:p>
          <a:p>
            <a:endParaRPr lang="en-US" dirty="0" smtClean="0"/>
          </a:p>
          <a:p>
            <a:r>
              <a:rPr lang="en-US" dirty="0" smtClean="0"/>
              <a:t>How you manage those gaps will define how you parent an athlete.</a:t>
            </a:r>
            <a:endParaRPr lang="en-US" dirty="0"/>
          </a:p>
        </p:txBody>
      </p:sp>
      <p:sp>
        <p:nvSpPr>
          <p:cNvPr id="2" name="Title 1"/>
          <p:cNvSpPr>
            <a:spLocks noGrp="1"/>
          </p:cNvSpPr>
          <p:nvPr>
            <p:ph type="title"/>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Take a moment to take the Parental Pressure Gauge Survey</a:t>
            </a:r>
            <a:endParaRPr lang="en-US" dirty="0"/>
          </a:p>
        </p:txBody>
      </p:sp>
      <p:sp>
        <p:nvSpPr>
          <p:cNvPr id="2" name="Title 1"/>
          <p:cNvSpPr>
            <a:spLocks noGrp="1"/>
          </p:cNvSpPr>
          <p:nvPr>
            <p:ph type="title"/>
          </p:nvPr>
        </p:nvSpPr>
        <p:spPr/>
        <p:txBody>
          <a:bodyPr/>
          <a:lstStyle/>
          <a:p>
            <a:r>
              <a:rPr lang="en-US" dirty="0" smtClean="0"/>
              <a:t>Parental Pressure Gauge Survey</a:t>
            </a:r>
            <a:endParaRPr lang="en-US" dirty="0"/>
          </a:p>
        </p:txBody>
      </p:sp>
      <p:pic>
        <p:nvPicPr>
          <p:cNvPr id="26626" name="Picture 2" descr="SCENE9"/>
          <p:cNvPicPr>
            <a:picLocks noChangeAspect="1" noChangeArrowheads="1"/>
          </p:cNvPicPr>
          <p:nvPr/>
        </p:nvPicPr>
        <p:blipFill>
          <a:blip r:embed="rId2" cstate="print"/>
          <a:srcRect r="1923"/>
          <a:stretch>
            <a:fillRect/>
          </a:stretch>
        </p:blipFill>
        <p:spPr bwMode="auto">
          <a:xfrm>
            <a:off x="2819486" y="2758403"/>
            <a:ext cx="4664075" cy="383063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To what level of your sport did you achieve?</a:t>
            </a:r>
          </a:p>
          <a:p>
            <a:endParaRPr lang="en-US" dirty="0" smtClean="0"/>
          </a:p>
          <a:p>
            <a:pPr lvl="1"/>
            <a:r>
              <a:rPr lang="en-US" dirty="0" smtClean="0"/>
              <a:t>Never played?</a:t>
            </a:r>
          </a:p>
          <a:p>
            <a:pPr lvl="1"/>
            <a:r>
              <a:rPr lang="en-US" dirty="0" smtClean="0"/>
              <a:t>High School?</a:t>
            </a:r>
          </a:p>
          <a:p>
            <a:pPr lvl="1"/>
            <a:r>
              <a:rPr lang="en-US" dirty="0" smtClean="0"/>
              <a:t>College (club or varsity)?</a:t>
            </a:r>
          </a:p>
          <a:p>
            <a:pPr lvl="1"/>
            <a:r>
              <a:rPr lang="en-US" dirty="0" smtClean="0"/>
              <a:t>Semi-pro?</a:t>
            </a:r>
          </a:p>
          <a:p>
            <a:pPr lvl="1"/>
            <a:r>
              <a:rPr lang="en-US" dirty="0" smtClean="0"/>
              <a:t>Professional?</a:t>
            </a:r>
            <a:endParaRPr lang="en-US" dirty="0"/>
          </a:p>
        </p:txBody>
      </p:sp>
      <p:sp>
        <p:nvSpPr>
          <p:cNvPr id="2" name="Title 1"/>
          <p:cNvSpPr>
            <a:spLocks noGrp="1"/>
          </p:cNvSpPr>
          <p:nvPr>
            <p:ph type="title"/>
          </p:nvPr>
        </p:nvSpPr>
        <p:spPr/>
        <p:txBody>
          <a:bodyPr/>
          <a:lstStyle/>
          <a:p>
            <a:r>
              <a:rPr lang="en-US" dirty="0" smtClean="0"/>
              <a:t>Survey of Participation</a:t>
            </a:r>
            <a:endParaRPr lang="en-US" dirty="0"/>
          </a:p>
        </p:txBody>
      </p:sp>
      <p:pic>
        <p:nvPicPr>
          <p:cNvPr id="24578" name="Picture 2" descr="PASS15"/>
          <p:cNvPicPr>
            <a:picLocks noChangeAspect="1" noChangeArrowheads="1"/>
          </p:cNvPicPr>
          <p:nvPr/>
        </p:nvPicPr>
        <p:blipFill>
          <a:blip r:embed="rId2" cstate="print"/>
          <a:srcRect/>
          <a:stretch>
            <a:fillRect/>
          </a:stretch>
        </p:blipFill>
        <p:spPr bwMode="auto">
          <a:xfrm>
            <a:off x="5235894" y="2757488"/>
            <a:ext cx="3003550" cy="3567112"/>
          </a:xfrm>
          <a:prstGeom prst="rect">
            <a:avLst/>
          </a:prstGeom>
          <a:ln>
            <a:noFill/>
          </a:ln>
          <a:effectLst>
            <a:reflection stA="0" endPos="0" dir="5400000" sy="-100000" algn="bl" rotWithShape="0"/>
            <a:softEdge rad="112500"/>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Picture 2.png"/>
          <p:cNvPicPr>
            <a:picLocks noGrp="1" noChangeAspect="1"/>
          </p:cNvPicPr>
          <p:nvPr>
            <p:ph idx="4294967295"/>
          </p:nvPr>
        </p:nvPicPr>
        <p:blipFill>
          <a:blip r:embed="rId2" cstate="print"/>
          <a:srcRect t="14172" b="-3978"/>
          <a:stretch>
            <a:fillRect/>
          </a:stretch>
        </p:blipFill>
        <p:spPr>
          <a:xfrm>
            <a:off x="914400" y="4913313"/>
            <a:ext cx="8229600" cy="806450"/>
          </a:xfrm>
          <a:ln>
            <a:solidFill>
              <a:schemeClr val="tx1"/>
            </a:solidFill>
          </a:ln>
        </p:spPr>
      </p:pic>
      <p:pic>
        <p:nvPicPr>
          <p:cNvPr id="5" name="Picture 4" descr="Picture 1.png"/>
          <p:cNvPicPr>
            <a:picLocks noChangeAspect="1"/>
          </p:cNvPicPr>
          <p:nvPr/>
        </p:nvPicPr>
        <p:blipFill>
          <a:blip r:embed="rId3" cstate="print"/>
          <a:stretch>
            <a:fillRect/>
          </a:stretch>
        </p:blipFill>
        <p:spPr>
          <a:xfrm>
            <a:off x="694052" y="901477"/>
            <a:ext cx="7834632" cy="329979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Middle school teacher – 3 years</a:t>
            </a:r>
          </a:p>
          <a:p>
            <a:r>
              <a:rPr lang="en-US" dirty="0" smtClean="0"/>
              <a:t>High school teacher – 11 years</a:t>
            </a:r>
          </a:p>
          <a:p>
            <a:endParaRPr lang="en-US" dirty="0"/>
          </a:p>
          <a:p>
            <a:r>
              <a:rPr lang="en-US" dirty="0" smtClean="0"/>
              <a:t>English, SS, </a:t>
            </a:r>
            <a:r>
              <a:rPr lang="en-US" dirty="0" smtClean="0"/>
              <a:t>ESL, Administration</a:t>
            </a:r>
          </a:p>
          <a:p>
            <a:endParaRPr lang="en-US" dirty="0"/>
          </a:p>
          <a:p>
            <a:r>
              <a:rPr lang="en-US" dirty="0" smtClean="0"/>
              <a:t>National Board Certified Teacher - English</a:t>
            </a:r>
            <a:endParaRPr lang="en-US" dirty="0"/>
          </a:p>
        </p:txBody>
      </p:sp>
      <p:sp>
        <p:nvSpPr>
          <p:cNvPr id="2" name="Title 1"/>
          <p:cNvSpPr>
            <a:spLocks noGrp="1"/>
          </p:cNvSpPr>
          <p:nvPr>
            <p:ph type="title"/>
          </p:nvPr>
        </p:nvSpPr>
        <p:spPr/>
        <p:txBody>
          <a:bodyPr/>
          <a:lstStyle/>
          <a:p>
            <a:r>
              <a:rPr lang="en-US" dirty="0" smtClean="0"/>
              <a:t>So Who’s This Guy?</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4800" dirty="0" smtClean="0"/>
              <a:t>We cannot be objective about our own kids.</a:t>
            </a:r>
            <a:endParaRPr lang="en-US" sz="4800" dirty="0"/>
          </a:p>
        </p:txBody>
      </p:sp>
      <p:sp>
        <p:nvSpPr>
          <p:cNvPr id="2" name="Title 1"/>
          <p:cNvSpPr>
            <a:spLocks noGrp="1"/>
          </p:cNvSpPr>
          <p:nvPr>
            <p:ph type="title"/>
          </p:nvPr>
        </p:nvSpPr>
        <p:spPr/>
        <p:txBody>
          <a:bodyPr/>
          <a:lstStyle/>
          <a:p>
            <a:r>
              <a:rPr lang="en-US" dirty="0" smtClean="0"/>
              <a:t>Observation</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Club’s working philosophy</a:t>
            </a:r>
          </a:p>
          <a:p>
            <a:endParaRPr lang="en-US" dirty="0" smtClean="0"/>
          </a:p>
          <a:p>
            <a:pPr marL="514350" indent="-514350">
              <a:buAutoNum type="arabicParenR"/>
            </a:pPr>
            <a:r>
              <a:rPr lang="en-US" dirty="0" smtClean="0"/>
              <a:t>Winning….</a:t>
            </a:r>
          </a:p>
          <a:p>
            <a:pPr marL="514350" indent="-514350">
              <a:buAutoNum type="arabicParenR"/>
            </a:pPr>
            <a:endParaRPr lang="en-US" dirty="0" smtClean="0"/>
          </a:p>
          <a:p>
            <a:pPr marL="514350" indent="-514350">
              <a:buAutoNum type="arabicParenR"/>
            </a:pPr>
            <a:r>
              <a:rPr lang="en-US" dirty="0" smtClean="0"/>
              <a:t>Teach life skills</a:t>
            </a:r>
            <a:endParaRPr lang="en-US" dirty="0"/>
          </a:p>
        </p:txBody>
      </p:sp>
      <p:sp>
        <p:nvSpPr>
          <p:cNvPr id="2" name="Title 1"/>
          <p:cNvSpPr>
            <a:spLocks noGrp="1"/>
          </p:cNvSpPr>
          <p:nvPr>
            <p:ph type="title"/>
          </p:nvPr>
        </p:nvSpPr>
        <p:spPr/>
        <p:txBody>
          <a:bodyPr/>
          <a:lstStyle/>
          <a:p>
            <a:r>
              <a:rPr lang="en-US" dirty="0" smtClean="0"/>
              <a:t>Double Goal Coach</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Sport Parent - Wrestler in Library.asf">
            <a:hlinkClick r:id="" action="ppaction://media"/>
          </p:cNvPr>
          <p:cNvPicPr/>
          <p:nvPr>
            <p:ph idx="1"/>
            <a:videoFile r:link="rId1"/>
          </p:nvPr>
        </p:nvPicPr>
        <p:blipFill>
          <a:blip r:embed="rId3" cstate="print"/>
          <a:stretch>
            <a:fillRect/>
          </a:stretch>
        </p:blipFill>
        <p:spPr>
          <a:xfrm>
            <a:off x="1554163" y="1481138"/>
            <a:ext cx="6034087" cy="4525962"/>
          </a:xfrm>
          <a:prstGeom prst="rect">
            <a:avLst/>
          </a:prstGeom>
        </p:spPr>
      </p:pic>
      <p:sp>
        <p:nvSpPr>
          <p:cNvPr id="2" name="Title 1"/>
          <p:cNvSpPr>
            <a:spLocks noGrp="1"/>
          </p:cNvSpPr>
          <p:nvPr>
            <p:ph type="title"/>
          </p:nvPr>
        </p:nvSpPr>
        <p:spPr/>
        <p:txBody>
          <a:bodyPr/>
          <a:lstStyle/>
          <a:p>
            <a:r>
              <a:rPr lang="en-US" i="1" dirty="0" smtClean="0"/>
              <a:t>The Breakfast Club</a:t>
            </a:r>
            <a:endParaRPr lang="en-US" i="1" dirty="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arrying Softball Player.asf">
            <a:hlinkClick r:id="" action="ppaction://media"/>
          </p:cNvPr>
          <p:cNvPicPr/>
          <p:nvPr>
            <p:ph idx="1"/>
            <a:videoFile r:link="rId1"/>
          </p:nvPr>
        </p:nvPicPr>
        <p:blipFill>
          <a:blip r:embed="rId3" cstate="print"/>
          <a:stretch>
            <a:fillRect/>
          </a:stretch>
        </p:blipFill>
        <p:spPr>
          <a:xfrm>
            <a:off x="1554163" y="1481138"/>
            <a:ext cx="6034087" cy="4525962"/>
          </a:xfrm>
          <a:prstGeom prst="rect">
            <a:avLst/>
          </a:prstGeom>
        </p:spPr>
      </p:pic>
      <p:sp>
        <p:nvSpPr>
          <p:cNvPr id="2" name="Title 1"/>
          <p:cNvSpPr>
            <a:spLocks noGrp="1"/>
          </p:cNvSpPr>
          <p:nvPr>
            <p:ph type="title"/>
          </p:nvPr>
        </p:nvSpPr>
        <p:spPr/>
        <p:txBody>
          <a:bodyPr/>
          <a:lstStyle/>
          <a:p>
            <a:r>
              <a:rPr lang="en-US" dirty="0" smtClean="0"/>
              <a:t>Softball and Sportsmanship</a:t>
            </a:r>
            <a:endParaRPr lang="en-US" dirty="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Hard work can lead to something</a:t>
            </a:r>
          </a:p>
          <a:p>
            <a:r>
              <a:rPr lang="en-US" dirty="0" smtClean="0"/>
              <a:t>Commitment is important</a:t>
            </a:r>
          </a:p>
          <a:p>
            <a:r>
              <a:rPr lang="en-US" dirty="0" smtClean="0"/>
              <a:t>Communication is essential</a:t>
            </a:r>
          </a:p>
          <a:p>
            <a:r>
              <a:rPr lang="en-US" dirty="0" smtClean="0"/>
              <a:t>Lessons come from failure</a:t>
            </a:r>
          </a:p>
          <a:p>
            <a:endParaRPr lang="en-US" dirty="0" smtClean="0"/>
          </a:p>
          <a:p>
            <a:r>
              <a:rPr lang="en-US" dirty="0" smtClean="0"/>
              <a:t>Honoring the game</a:t>
            </a:r>
          </a:p>
          <a:p>
            <a:pPr>
              <a:buNone/>
            </a:pPr>
            <a:endParaRPr lang="en-US" dirty="0"/>
          </a:p>
        </p:txBody>
      </p:sp>
      <p:sp>
        <p:nvSpPr>
          <p:cNvPr id="2" name="Title 1"/>
          <p:cNvSpPr>
            <a:spLocks noGrp="1"/>
          </p:cNvSpPr>
          <p:nvPr>
            <p:ph type="title"/>
          </p:nvPr>
        </p:nvSpPr>
        <p:spPr/>
        <p:txBody>
          <a:bodyPr/>
          <a:lstStyle/>
          <a:p>
            <a:r>
              <a:rPr lang="en-US" dirty="0" smtClean="0"/>
              <a:t>Lessons of Sport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AutoNum type="arabicParenR"/>
            </a:pPr>
            <a:r>
              <a:rPr lang="en-US" dirty="0"/>
              <a:t>R</a:t>
            </a:r>
            <a:r>
              <a:rPr lang="en-US" dirty="0" smtClean="0"/>
              <a:t>ecreational, social, fitness</a:t>
            </a:r>
          </a:p>
          <a:p>
            <a:pPr marL="514350" indent="-514350">
              <a:buAutoNum type="arabicParenR"/>
            </a:pPr>
            <a:r>
              <a:rPr lang="en-US" dirty="0" smtClean="0"/>
              <a:t>Educational</a:t>
            </a:r>
          </a:p>
          <a:p>
            <a:pPr marL="514350" indent="-514350">
              <a:buAutoNum type="arabicParenR"/>
            </a:pPr>
            <a:r>
              <a:rPr lang="en-US" dirty="0" smtClean="0"/>
              <a:t>An honorable competitor</a:t>
            </a:r>
          </a:p>
          <a:p>
            <a:pPr marL="514350" indent="-514350">
              <a:buAutoNum type="arabicParenR"/>
            </a:pPr>
            <a:r>
              <a:rPr lang="en-US" dirty="0" smtClean="0"/>
              <a:t>Fit for life philosophy</a:t>
            </a:r>
            <a:endParaRPr lang="en-US" dirty="0"/>
          </a:p>
        </p:txBody>
      </p:sp>
      <p:sp>
        <p:nvSpPr>
          <p:cNvPr id="2" name="Title 1"/>
          <p:cNvSpPr>
            <a:spLocks noGrp="1"/>
          </p:cNvSpPr>
          <p:nvPr>
            <p:ph type="title"/>
          </p:nvPr>
        </p:nvSpPr>
        <p:spPr/>
        <p:txBody>
          <a:bodyPr/>
          <a:lstStyle/>
          <a:p>
            <a:r>
              <a:rPr lang="en-US" dirty="0" smtClean="0"/>
              <a:t>Phases of Sport</a:t>
            </a:r>
            <a:endParaRPr lang="en-US" dirty="0"/>
          </a:p>
        </p:txBody>
      </p:sp>
      <p:pic>
        <p:nvPicPr>
          <p:cNvPr id="34818" name="Picture 2" descr="BLOCK8"/>
          <p:cNvPicPr>
            <a:picLocks noChangeAspect="1" noChangeArrowheads="1"/>
          </p:cNvPicPr>
          <p:nvPr/>
        </p:nvPicPr>
        <p:blipFill>
          <a:blip r:embed="rId2" cstate="print"/>
          <a:srcRect t="2991"/>
          <a:stretch>
            <a:fillRect/>
          </a:stretch>
        </p:blipFill>
        <p:spPr bwMode="auto">
          <a:xfrm>
            <a:off x="4964769" y="3422942"/>
            <a:ext cx="3722031" cy="316609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Opportunity</a:t>
            </a:r>
          </a:p>
          <a:p>
            <a:r>
              <a:rPr lang="en-US" dirty="0" smtClean="0"/>
              <a:t>Unconditional support</a:t>
            </a:r>
          </a:p>
          <a:p>
            <a:r>
              <a:rPr lang="en-US" dirty="0" smtClean="0"/>
              <a:t>Motivation?</a:t>
            </a:r>
          </a:p>
          <a:p>
            <a:pPr lvl="1"/>
            <a:r>
              <a:rPr lang="en-US" dirty="0" smtClean="0"/>
              <a:t>Must come from athlete</a:t>
            </a:r>
          </a:p>
          <a:p>
            <a:endParaRPr lang="en-US" dirty="0" smtClean="0"/>
          </a:p>
          <a:p>
            <a:endParaRPr lang="en-US" dirty="0" smtClean="0"/>
          </a:p>
          <a:p>
            <a:r>
              <a:rPr lang="en-US" dirty="0" smtClean="0"/>
              <a:t>NOT a coach</a:t>
            </a:r>
            <a:endParaRPr lang="en-US" dirty="0"/>
          </a:p>
        </p:txBody>
      </p:sp>
      <p:sp>
        <p:nvSpPr>
          <p:cNvPr id="2" name="Title 1"/>
          <p:cNvSpPr>
            <a:spLocks noGrp="1"/>
          </p:cNvSpPr>
          <p:nvPr>
            <p:ph type="title"/>
          </p:nvPr>
        </p:nvSpPr>
        <p:spPr/>
        <p:txBody>
          <a:bodyPr/>
          <a:lstStyle/>
          <a:p>
            <a:r>
              <a:rPr lang="en-US" dirty="0" smtClean="0"/>
              <a:t>Our Role as Parents?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linds(horizontal)">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Surveyed group – more than 10 years coaching experience</a:t>
            </a:r>
          </a:p>
          <a:p>
            <a:endParaRPr lang="en-US" dirty="0" smtClean="0"/>
          </a:p>
          <a:p>
            <a:endParaRPr lang="en-US" dirty="0" smtClean="0"/>
          </a:p>
          <a:p>
            <a:r>
              <a:rPr lang="en-US" dirty="0" smtClean="0"/>
              <a:t>84% - less parental interaction than in past</a:t>
            </a:r>
          </a:p>
          <a:p>
            <a:r>
              <a:rPr lang="en-US" dirty="0" smtClean="0"/>
              <a:t>71% - “helpfulness” crosses into intrusiveness</a:t>
            </a:r>
          </a:p>
          <a:p>
            <a:pPr lvl="1"/>
            <a:r>
              <a:rPr lang="en-US" dirty="0" smtClean="0"/>
              <a:t>Favor seeking</a:t>
            </a:r>
          </a:p>
          <a:p>
            <a:pPr lvl="1"/>
            <a:r>
              <a:rPr lang="en-US" dirty="0" smtClean="0"/>
              <a:t>Overly protective</a:t>
            </a:r>
          </a:p>
          <a:p>
            <a:pPr lvl="2"/>
            <a:r>
              <a:rPr lang="en-US" dirty="0" smtClean="0"/>
              <a:t>Kids are tougher than we think.</a:t>
            </a:r>
          </a:p>
          <a:p>
            <a:pPr lvl="2"/>
            <a:r>
              <a:rPr lang="en-US" dirty="0" smtClean="0"/>
              <a:t>Just because they are upset does not mean we must swoop in</a:t>
            </a:r>
          </a:p>
          <a:p>
            <a:pPr lvl="1"/>
            <a:r>
              <a:rPr lang="en-US" dirty="0" smtClean="0"/>
              <a:t>Adversarial parents</a:t>
            </a:r>
            <a:endParaRPr lang="en-US" dirty="0"/>
          </a:p>
        </p:txBody>
      </p:sp>
      <p:sp>
        <p:nvSpPr>
          <p:cNvPr id="2" name="Title 1"/>
          <p:cNvSpPr>
            <a:spLocks noGrp="1"/>
          </p:cNvSpPr>
          <p:nvPr>
            <p:ph type="title"/>
          </p:nvPr>
        </p:nvSpPr>
        <p:spPr/>
        <p:txBody>
          <a:bodyPr/>
          <a:lstStyle/>
          <a:p>
            <a:r>
              <a:rPr lang="en-US" dirty="0" smtClean="0"/>
              <a:t>Survey of Coaches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linds(horizontal)">
                                      <p:cBhvr>
                                        <p:cTn id="18" dur="500"/>
                                        <p:tgtEl>
                                          <p:spTgt spid="3">
                                            <p:txEl>
                                              <p:pRg st="6" end="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linds(horizontal)">
                                      <p:cBhvr>
                                        <p:cTn id="21" dur="500"/>
                                        <p:tgtEl>
                                          <p:spTgt spid="3">
                                            <p:txEl>
                                              <p:pRg st="7" end="7"/>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blinds(horizontal)">
                                      <p:cBhvr>
                                        <p:cTn id="24" dur="500"/>
                                        <p:tgtEl>
                                          <p:spTgt spid="3">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blinds(horizontal)">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Your views and your athlete’s views on the balance of</a:t>
            </a:r>
          </a:p>
          <a:p>
            <a:endParaRPr lang="en-US" dirty="0" smtClean="0"/>
          </a:p>
          <a:p>
            <a:pPr lvl="1"/>
            <a:r>
              <a:rPr lang="en-US" dirty="0" smtClean="0"/>
              <a:t>Winning and losing</a:t>
            </a:r>
          </a:p>
          <a:p>
            <a:pPr lvl="1"/>
            <a:r>
              <a:rPr lang="en-US" dirty="0" smtClean="0"/>
              <a:t>Personal growth</a:t>
            </a:r>
          </a:p>
          <a:p>
            <a:pPr lvl="1"/>
            <a:r>
              <a:rPr lang="en-US" dirty="0" smtClean="0"/>
              <a:t>Achieving goals</a:t>
            </a:r>
          </a:p>
          <a:p>
            <a:pPr lvl="1"/>
            <a:r>
              <a:rPr lang="en-US" dirty="0" smtClean="0"/>
              <a:t>Taking risks</a:t>
            </a:r>
          </a:p>
          <a:p>
            <a:pPr lvl="1"/>
            <a:r>
              <a:rPr lang="en-US" dirty="0" smtClean="0"/>
              <a:t>Correcting mistakes</a:t>
            </a:r>
            <a:endParaRPr lang="en-US" dirty="0"/>
          </a:p>
        </p:txBody>
      </p:sp>
      <p:sp>
        <p:nvSpPr>
          <p:cNvPr id="2" name="Title 1"/>
          <p:cNvSpPr>
            <a:spLocks noGrp="1"/>
          </p:cNvSpPr>
          <p:nvPr>
            <p:ph type="title"/>
          </p:nvPr>
        </p:nvSpPr>
        <p:spPr/>
        <p:txBody>
          <a:bodyPr>
            <a:normAutofit fontScale="90000"/>
          </a:bodyPr>
          <a:lstStyle/>
          <a:p>
            <a:r>
              <a:rPr lang="en-US" dirty="0" smtClean="0"/>
              <a:t>What is a Good Team Experience?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Female brain in adolescence</a:t>
            </a:r>
          </a:p>
          <a:p>
            <a:pPr lvl="1"/>
            <a:r>
              <a:rPr lang="en-US" dirty="0" smtClean="0"/>
              <a:t>Drama, drama, drama!</a:t>
            </a:r>
          </a:p>
          <a:p>
            <a:endParaRPr lang="en-US" dirty="0" smtClean="0"/>
          </a:p>
          <a:p>
            <a:r>
              <a:rPr lang="en-US" dirty="0" smtClean="0"/>
              <a:t>Loss of self-control</a:t>
            </a:r>
          </a:p>
          <a:p>
            <a:r>
              <a:rPr lang="en-US" dirty="0" smtClean="0"/>
              <a:t>Increase in impulsive behavior</a:t>
            </a:r>
          </a:p>
          <a:p>
            <a:r>
              <a:rPr lang="en-US" dirty="0" smtClean="0"/>
              <a:t>Known to become unreasonable, uncommunicative, inconsolable, enraged</a:t>
            </a:r>
            <a:endParaRPr lang="en-US" dirty="0"/>
          </a:p>
        </p:txBody>
      </p:sp>
      <p:sp>
        <p:nvSpPr>
          <p:cNvPr id="2" name="Title 1"/>
          <p:cNvSpPr>
            <a:spLocks noGrp="1"/>
          </p:cNvSpPr>
          <p:nvPr>
            <p:ph type="title"/>
          </p:nvPr>
        </p:nvSpPr>
        <p:spPr/>
        <p:txBody>
          <a:bodyPr/>
          <a:lstStyle/>
          <a:p>
            <a:r>
              <a:rPr lang="en-US" dirty="0" smtClean="0"/>
              <a:t>Curse of the Good Girl</a:t>
            </a:r>
            <a:endParaRPr lang="en-US" dirty="0"/>
          </a:p>
        </p:txBody>
      </p:sp>
      <p:pic>
        <p:nvPicPr>
          <p:cNvPr id="4" name="Picture 3" descr="girl.jpg"/>
          <p:cNvPicPr>
            <a:picLocks noChangeAspect="1"/>
          </p:cNvPicPr>
          <p:nvPr/>
        </p:nvPicPr>
        <p:blipFill>
          <a:blip r:embed="rId2"/>
          <a:stretch>
            <a:fillRect/>
          </a:stretch>
        </p:blipFill>
        <p:spPr>
          <a:xfrm>
            <a:off x="6553200" y="1219200"/>
            <a:ext cx="2395728" cy="36716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Coached for 15 years.</a:t>
            </a:r>
          </a:p>
          <a:p>
            <a:pPr lvl="1"/>
            <a:endParaRPr lang="en-US" dirty="0" smtClean="0"/>
          </a:p>
          <a:p>
            <a:pPr lvl="1"/>
            <a:r>
              <a:rPr lang="en-US" dirty="0" smtClean="0"/>
              <a:t>Head </a:t>
            </a:r>
            <a:r>
              <a:rPr lang="en-US" dirty="0" smtClean="0"/>
              <a:t>girls</a:t>
            </a:r>
          </a:p>
          <a:p>
            <a:pPr lvl="2"/>
            <a:r>
              <a:rPr lang="en-US" dirty="0" smtClean="0"/>
              <a:t>Broomfield, Legacy HS, BVC, Flatirons 18, 17</a:t>
            </a:r>
          </a:p>
          <a:p>
            <a:pPr lvl="2">
              <a:buNone/>
            </a:pPr>
            <a:endParaRPr lang="en-US" dirty="0" smtClean="0"/>
          </a:p>
          <a:p>
            <a:pPr lvl="1"/>
            <a:r>
              <a:rPr lang="en-US" dirty="0" smtClean="0"/>
              <a:t>Assistant girls</a:t>
            </a:r>
          </a:p>
          <a:p>
            <a:pPr lvl="2"/>
            <a:r>
              <a:rPr lang="en-US" dirty="0" smtClean="0"/>
              <a:t>Monarch, Nederland</a:t>
            </a:r>
          </a:p>
        </p:txBody>
      </p:sp>
      <p:sp>
        <p:nvSpPr>
          <p:cNvPr id="2" name="Title 1"/>
          <p:cNvSpPr>
            <a:spLocks noGrp="1"/>
          </p:cNvSpPr>
          <p:nvPr>
            <p:ph type="title"/>
          </p:nvPr>
        </p:nvSpPr>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dirty="0" smtClean="0"/>
              <a:t>Assume </a:t>
            </a:r>
            <a:r>
              <a:rPr lang="en-US" dirty="0" smtClean="0"/>
              <a:t>rather than ask / confront</a:t>
            </a:r>
          </a:p>
          <a:p>
            <a:pPr lvl="1"/>
            <a:r>
              <a:rPr lang="en-US" dirty="0" smtClean="0"/>
              <a:t>Assume the worst</a:t>
            </a:r>
          </a:p>
          <a:p>
            <a:endParaRPr lang="en-US" dirty="0" smtClean="0"/>
          </a:p>
          <a:p>
            <a:r>
              <a:rPr lang="en-US" dirty="0" smtClean="0"/>
              <a:t>Try to read body language</a:t>
            </a:r>
          </a:p>
          <a:p>
            <a:r>
              <a:rPr lang="en-US" dirty="0" smtClean="0"/>
              <a:t>Friends – she should KNOW how I feel</a:t>
            </a:r>
          </a:p>
          <a:p>
            <a:endParaRPr lang="en-US" dirty="0" smtClean="0"/>
          </a:p>
          <a:p>
            <a:r>
              <a:rPr lang="en-US" dirty="0" smtClean="0"/>
              <a:t>Get friends on her “side” to pump her up</a:t>
            </a:r>
          </a:p>
          <a:p>
            <a:r>
              <a:rPr lang="en-US" dirty="0" smtClean="0"/>
              <a:t>Escalates a non-existent issue</a:t>
            </a:r>
            <a:endParaRPr lang="en-US" dirty="0"/>
          </a:p>
        </p:txBody>
      </p:sp>
      <p:sp>
        <p:nvSpPr>
          <p:cNvPr id="2" name="Title 1"/>
          <p:cNvSpPr>
            <a:spLocks noGrp="1"/>
          </p:cNvSpPr>
          <p:nvPr>
            <p:ph type="title"/>
          </p:nvPr>
        </p:nvSpPr>
        <p:spPr/>
        <p:txBody>
          <a:bodyPr/>
          <a:lstStyle/>
          <a:p>
            <a:r>
              <a:rPr lang="en-US" dirty="0" smtClean="0"/>
              <a:t>Communication Rituals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additive="base">
                                        <p:cTn id="1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“No offense but”…..</a:t>
            </a:r>
          </a:p>
          <a:p>
            <a:r>
              <a:rPr lang="en-US" dirty="0" smtClean="0"/>
              <a:t>….. ”Just kidding”</a:t>
            </a:r>
          </a:p>
          <a:p>
            <a:r>
              <a:rPr lang="en-US" dirty="0" smtClean="0"/>
              <a:t>…. “Sorry”</a:t>
            </a:r>
          </a:p>
          <a:p>
            <a:endParaRPr lang="en-US" dirty="0" smtClean="0"/>
          </a:p>
          <a:p>
            <a:r>
              <a:rPr lang="en-US" dirty="0" smtClean="0"/>
              <a:t>Rather than be honest about </a:t>
            </a:r>
          </a:p>
          <a:p>
            <a:pPr>
              <a:buNone/>
            </a:pPr>
            <a:r>
              <a:rPr lang="en-US" dirty="0" smtClean="0"/>
              <a:t>feelings, they try to keep up </a:t>
            </a:r>
          </a:p>
          <a:p>
            <a:pPr>
              <a:buNone/>
            </a:pPr>
            <a:r>
              <a:rPr lang="en-US" dirty="0" smtClean="0"/>
              <a:t>the Good Girl image.</a:t>
            </a:r>
            <a:endParaRPr lang="en-US" dirty="0"/>
          </a:p>
        </p:txBody>
      </p:sp>
      <p:sp>
        <p:nvSpPr>
          <p:cNvPr id="2" name="Title 1"/>
          <p:cNvSpPr>
            <a:spLocks noGrp="1"/>
          </p:cNvSpPr>
          <p:nvPr>
            <p:ph type="title"/>
          </p:nvPr>
        </p:nvSpPr>
        <p:spPr/>
        <p:txBody>
          <a:bodyPr/>
          <a:lstStyle/>
          <a:p>
            <a:r>
              <a:rPr lang="en-US" dirty="0" smtClean="0"/>
              <a:t>Hedging</a:t>
            </a:r>
            <a:endParaRPr lang="en-US" dirty="0"/>
          </a:p>
        </p:txBody>
      </p:sp>
      <p:pic>
        <p:nvPicPr>
          <p:cNvPr id="41986" name="Picture 2" descr="G-Set-7"/>
          <p:cNvPicPr>
            <a:picLocks noChangeAspect="1" noChangeArrowheads="1"/>
          </p:cNvPicPr>
          <p:nvPr/>
        </p:nvPicPr>
        <p:blipFill>
          <a:blip r:embed="rId2" cstate="print"/>
          <a:srcRect/>
          <a:stretch>
            <a:fillRect/>
          </a:stretch>
        </p:blipFill>
        <p:spPr bwMode="auto">
          <a:xfrm>
            <a:off x="6536178" y="2581156"/>
            <a:ext cx="2150622" cy="399963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calcmode="lin" valueType="num">
                                      <p:cBhvr additive="base">
                                        <p:cTn id="3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“You’re playing poorly”</a:t>
            </a:r>
          </a:p>
          <a:p>
            <a:pPr>
              <a:buNone/>
            </a:pPr>
            <a:endParaRPr lang="en-US" dirty="0" smtClean="0"/>
          </a:p>
          <a:p>
            <a:pPr>
              <a:buNone/>
            </a:pPr>
            <a:r>
              <a:rPr lang="en-US" b="1" dirty="0" smtClean="0"/>
              <a:t>Males</a:t>
            </a:r>
            <a:r>
              <a:rPr lang="en-US" dirty="0" smtClean="0"/>
              <a:t>: look around and assume you are talking about SOMEONE else</a:t>
            </a:r>
          </a:p>
          <a:p>
            <a:pPr>
              <a:buNone/>
            </a:pPr>
            <a:endParaRPr lang="en-US" dirty="0" smtClean="0"/>
          </a:p>
          <a:p>
            <a:pPr>
              <a:buNone/>
            </a:pPr>
            <a:r>
              <a:rPr lang="en-US" b="1" dirty="0" smtClean="0"/>
              <a:t>Females</a:t>
            </a:r>
            <a:r>
              <a:rPr lang="en-US" dirty="0" smtClean="0"/>
              <a:t>: Assume the coach is talking about THEM in specific</a:t>
            </a:r>
            <a:endParaRPr lang="en-US" dirty="0"/>
          </a:p>
        </p:txBody>
      </p:sp>
      <p:sp>
        <p:nvSpPr>
          <p:cNvPr id="2" name="Title 1"/>
          <p:cNvSpPr>
            <a:spLocks noGrp="1"/>
          </p:cNvSpPr>
          <p:nvPr>
            <p:ph type="title"/>
          </p:nvPr>
        </p:nvSpPr>
        <p:spPr/>
        <p:txBody>
          <a:bodyPr/>
          <a:lstStyle/>
          <a:p>
            <a:r>
              <a:rPr lang="en-US" dirty="0" smtClean="0"/>
              <a:t>Girls and Feedback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ox(i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Apply friendship rules to </a:t>
            </a:r>
            <a:r>
              <a:rPr lang="en-US" b="1" dirty="0" smtClean="0"/>
              <a:t>coaches </a:t>
            </a:r>
            <a:r>
              <a:rPr lang="en-US" dirty="0" smtClean="0"/>
              <a:t>and </a:t>
            </a:r>
            <a:r>
              <a:rPr lang="en-US" b="1" dirty="0" smtClean="0"/>
              <a:t>teachers</a:t>
            </a:r>
          </a:p>
          <a:p>
            <a:endParaRPr lang="en-US" dirty="0" smtClean="0"/>
          </a:p>
          <a:p>
            <a:r>
              <a:rPr lang="en-US" dirty="0" smtClean="0"/>
              <a:t>See </a:t>
            </a:r>
            <a:r>
              <a:rPr lang="en-US" b="1" dirty="0" smtClean="0"/>
              <a:t>constructive </a:t>
            </a:r>
            <a:r>
              <a:rPr lang="en-US" dirty="0" smtClean="0"/>
              <a:t>criticism as </a:t>
            </a:r>
            <a:r>
              <a:rPr lang="en-US" b="1" dirty="0" smtClean="0"/>
              <a:t>negative </a:t>
            </a:r>
            <a:r>
              <a:rPr lang="en-US" dirty="0" smtClean="0"/>
              <a:t>criticism</a:t>
            </a:r>
          </a:p>
          <a:p>
            <a:endParaRPr lang="en-US" dirty="0" smtClean="0"/>
          </a:p>
          <a:p>
            <a:r>
              <a:rPr lang="en-US" dirty="0" smtClean="0"/>
              <a:t>Coach: </a:t>
            </a:r>
          </a:p>
          <a:p>
            <a:pPr lvl="2"/>
            <a:r>
              <a:rPr lang="en-US" dirty="0" smtClean="0"/>
              <a:t>Feedback isn’t direct, immediate</a:t>
            </a:r>
          </a:p>
          <a:p>
            <a:pPr lvl="2"/>
            <a:r>
              <a:rPr lang="en-US" dirty="0" smtClean="0"/>
              <a:t>Not as helpful</a:t>
            </a:r>
          </a:p>
          <a:p>
            <a:pPr lvl="2"/>
            <a:r>
              <a:rPr lang="en-US" dirty="0" smtClean="0"/>
              <a:t>Less honest picture of self / skills</a:t>
            </a:r>
          </a:p>
          <a:p>
            <a:pPr lvl="2"/>
            <a:r>
              <a:rPr lang="en-US" dirty="0" smtClean="0"/>
              <a:t>When do we become honest – “real job”?</a:t>
            </a:r>
            <a:endParaRPr lang="en-US" dirty="0"/>
          </a:p>
        </p:txBody>
      </p:sp>
      <p:sp>
        <p:nvSpPr>
          <p:cNvPr id="2" name="Title 1"/>
          <p:cNvSpPr>
            <a:spLocks noGrp="1"/>
          </p:cNvSpPr>
          <p:nvPr>
            <p:ph type="title"/>
          </p:nvPr>
        </p:nvSpPr>
        <p:spPr/>
        <p:txBody>
          <a:bodyPr/>
          <a:lstStyle/>
          <a:p>
            <a:r>
              <a:rPr lang="en-US" dirty="0" smtClean="0"/>
              <a:t>Girls and Feedback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linds(horizontal)">
                                      <p:cBhvr>
                                        <p:cTn id="18" dur="500"/>
                                        <p:tgtEl>
                                          <p:spTgt spid="3">
                                            <p:txEl>
                                              <p:pRg st="6" end="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linds(horizontal)">
                                      <p:cBhvr>
                                        <p:cTn id="21" dur="500"/>
                                        <p:tgtEl>
                                          <p:spTgt spid="3">
                                            <p:txEl>
                                              <p:pRg st="7" end="7"/>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blinds(horizontal)">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Coaches – first priority is to teach</a:t>
            </a:r>
          </a:p>
          <a:p>
            <a:endParaRPr lang="en-US" dirty="0" smtClean="0"/>
          </a:p>
          <a:p>
            <a:r>
              <a:rPr lang="en-US" dirty="0" smtClean="0"/>
              <a:t>Athletes – first priority is to learn</a:t>
            </a:r>
          </a:p>
          <a:p>
            <a:endParaRPr lang="en-US" dirty="0" smtClean="0"/>
          </a:p>
          <a:p>
            <a:r>
              <a:rPr lang="en-US" dirty="0" smtClean="0"/>
              <a:t>A “nice” relationship with someone is not a precondition for working with or listening to him or her.</a:t>
            </a:r>
            <a:endParaRPr lang="en-US" dirty="0"/>
          </a:p>
        </p:txBody>
      </p:sp>
      <p:sp>
        <p:nvSpPr>
          <p:cNvPr id="2" name="Title 1"/>
          <p:cNvSpPr>
            <a:spLocks noGrp="1"/>
          </p:cNvSpPr>
          <p:nvPr>
            <p:ph type="title"/>
          </p:nvPr>
        </p:nvSpPr>
        <p:spPr/>
        <p:txBody>
          <a:bodyPr/>
          <a:lstStyle/>
          <a:p>
            <a:r>
              <a:rPr lang="en-US" dirty="0" smtClean="0"/>
              <a:t>Coaches and Athletes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When we were in school, if something was wrong, it was you.  You were wrong.</a:t>
            </a:r>
          </a:p>
          <a:p>
            <a:endParaRPr lang="en-US" dirty="0" smtClean="0"/>
          </a:p>
          <a:p>
            <a:r>
              <a:rPr lang="en-US" dirty="0" smtClean="0"/>
              <a:t>Now, the parents come back at us.  When we started teaching, that just didn’t happen.  You were considered professional, and if my opinion about your paper was this, that was accepted because I’m the teacher and I’m the professional.  And now everything is second-guessed </a:t>
            </a:r>
            <a:endParaRPr lang="en-US" dirty="0"/>
          </a:p>
        </p:txBody>
      </p:sp>
      <p:sp>
        <p:nvSpPr>
          <p:cNvPr id="2" name="Title 1"/>
          <p:cNvSpPr>
            <a:spLocks noGrp="1"/>
          </p:cNvSpPr>
          <p:nvPr>
            <p:ph type="title"/>
          </p:nvPr>
        </p:nvSpPr>
        <p:spPr/>
        <p:txBody>
          <a:bodyPr/>
          <a:lstStyle/>
          <a:p>
            <a:r>
              <a:rPr lang="en-US" dirty="0" smtClean="0"/>
              <a:t>Quotes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Many teachers, especially those in more affluent communities, believe they are treated no better than a customer-service representative at a store.  They are selling a product, and the parents are paying customers.  When the parents aren’t happy, they complain.  Their children watch and learn (Simmons 86).</a:t>
            </a:r>
            <a:endParaRPr lang="en-US" dirty="0"/>
          </a:p>
        </p:txBody>
      </p:sp>
      <p:sp>
        <p:nvSpPr>
          <p:cNvPr id="2" name="Title 1"/>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Short-term success</a:t>
            </a:r>
          </a:p>
          <a:p>
            <a:endParaRPr lang="en-US" dirty="0" smtClean="0"/>
          </a:p>
          <a:p>
            <a:r>
              <a:rPr lang="en-US" dirty="0" smtClean="0"/>
              <a:t>Long-term failure</a:t>
            </a:r>
            <a:endParaRPr lang="en-US" dirty="0"/>
          </a:p>
        </p:txBody>
      </p:sp>
      <p:sp>
        <p:nvSpPr>
          <p:cNvPr id="2" name="Title 1"/>
          <p:cNvSpPr>
            <a:spLocks noGrp="1"/>
          </p:cNvSpPr>
          <p:nvPr>
            <p:ph type="title"/>
          </p:nvPr>
        </p:nvSpPr>
        <p:spPr/>
        <p:txBody>
          <a:bodyPr/>
          <a:lstStyle/>
          <a:p>
            <a:r>
              <a:rPr lang="en-US" dirty="0" smtClean="0"/>
              <a:t>Effect?</a:t>
            </a:r>
            <a:endParaRPr lang="en-US" dirty="0"/>
          </a:p>
        </p:txBody>
      </p:sp>
      <p:pic>
        <p:nvPicPr>
          <p:cNvPr id="4" name="Picture 3" descr="g-party-2.bmp"/>
          <p:cNvPicPr>
            <a:picLocks noChangeAspect="1"/>
          </p:cNvPicPr>
          <p:nvPr/>
        </p:nvPicPr>
        <p:blipFill>
          <a:blip r:embed="rId2" cstate="print"/>
          <a:stretch>
            <a:fillRect/>
          </a:stretch>
        </p:blipFill>
        <p:spPr>
          <a:xfrm>
            <a:off x="3744195" y="2489994"/>
            <a:ext cx="4942605" cy="4011390"/>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Affirm our daughters’ emotions.</a:t>
            </a:r>
          </a:p>
          <a:p>
            <a:endParaRPr lang="en-US" dirty="0" smtClean="0"/>
          </a:p>
          <a:p>
            <a:r>
              <a:rPr lang="en-US" dirty="0" smtClean="0"/>
              <a:t>Consider how we teach our daughters to solve problems in our houses.</a:t>
            </a:r>
          </a:p>
          <a:p>
            <a:endParaRPr lang="en-US" dirty="0" smtClean="0"/>
          </a:p>
          <a:p>
            <a:r>
              <a:rPr lang="en-US" dirty="0" smtClean="0"/>
              <a:t>Talk through the emotions she’s having.</a:t>
            </a:r>
          </a:p>
          <a:p>
            <a:r>
              <a:rPr lang="en-US" dirty="0" smtClean="0"/>
              <a:t>Give permission to have those emotions.</a:t>
            </a:r>
          </a:p>
          <a:p>
            <a:endParaRPr lang="en-US" dirty="0" smtClean="0"/>
          </a:p>
          <a:p>
            <a:endParaRPr lang="en-US" dirty="0" smtClean="0"/>
          </a:p>
          <a:p>
            <a:endParaRPr lang="en-US" dirty="0" smtClean="0"/>
          </a:p>
        </p:txBody>
      </p:sp>
      <p:sp>
        <p:nvSpPr>
          <p:cNvPr id="2" name="Title 1"/>
          <p:cNvSpPr>
            <a:spLocks noGrp="1"/>
          </p:cNvSpPr>
          <p:nvPr>
            <p:ph type="title"/>
          </p:nvPr>
        </p:nvSpPr>
        <p:spPr/>
        <p:txBody>
          <a:bodyPr/>
          <a:lstStyle/>
          <a:p>
            <a:r>
              <a:rPr lang="en-US" dirty="0" smtClean="0"/>
              <a:t>For Parents</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Push her toward speaking for herself to those that can affect change – coach.</a:t>
            </a:r>
          </a:p>
          <a:p>
            <a:endParaRPr lang="en-US" dirty="0" smtClean="0"/>
          </a:p>
          <a:p>
            <a:r>
              <a:rPr lang="en-US" b="1" dirty="0" smtClean="0"/>
              <a:t>Conflicts are opportunities for gain, not loss</a:t>
            </a:r>
            <a:endParaRPr lang="en-US" b="1" dirty="0"/>
          </a:p>
        </p:txBody>
      </p:sp>
      <p:sp>
        <p:nvSpPr>
          <p:cNvPr id="2" name="Title 1"/>
          <p:cNvSpPr>
            <a:spLocks noGrp="1"/>
          </p:cNvSpPr>
          <p:nvPr>
            <p:ph type="title"/>
          </p:nvPr>
        </p:nvSpPr>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1"/>
            <a:r>
              <a:rPr lang="en-US" dirty="0" smtClean="0"/>
              <a:t>Head boys </a:t>
            </a:r>
          </a:p>
          <a:p>
            <a:pPr lvl="2"/>
            <a:r>
              <a:rPr lang="en-US" dirty="0" smtClean="0"/>
              <a:t>Nederland, Broomfield, Legacy</a:t>
            </a:r>
          </a:p>
          <a:p>
            <a:pPr lvl="2">
              <a:buNone/>
            </a:pPr>
            <a:endParaRPr lang="en-US" dirty="0" smtClean="0"/>
          </a:p>
          <a:p>
            <a:pPr lvl="1"/>
            <a:r>
              <a:rPr lang="en-US" dirty="0" smtClean="0"/>
              <a:t>Assistant boys</a:t>
            </a:r>
          </a:p>
          <a:p>
            <a:pPr lvl="2"/>
            <a:r>
              <a:rPr lang="en-US" dirty="0" smtClean="0"/>
              <a:t>Monarch, Johnson and Wales University</a:t>
            </a:r>
          </a:p>
          <a:p>
            <a:endParaRPr lang="en-US" dirty="0"/>
          </a:p>
          <a:p>
            <a:r>
              <a:rPr lang="en-US" dirty="0" smtClean="0"/>
              <a:t>Coaching coordinator – Flatirons VBC</a:t>
            </a:r>
          </a:p>
          <a:p>
            <a:r>
              <a:rPr lang="en-US" dirty="0" smtClean="0"/>
              <a:t>Parent Liaison – Flatirons VBC</a:t>
            </a:r>
          </a:p>
        </p:txBody>
      </p:sp>
      <p:sp>
        <p:nvSpPr>
          <p:cNvPr id="2" name="Title 1"/>
          <p:cNvSpPr>
            <a:spLocks noGrp="1"/>
          </p:cNvSpPr>
          <p:nvPr>
            <p:ph type="title"/>
          </p:nvPr>
        </p:nvSpPr>
        <p:spPr/>
        <p:txBody>
          <a:bodyPr/>
          <a:lstStyle/>
          <a:p>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Identifying the distorted thoughts</a:t>
            </a:r>
          </a:p>
          <a:p>
            <a:endParaRPr lang="en-US" dirty="0" smtClean="0"/>
          </a:p>
          <a:p>
            <a:r>
              <a:rPr lang="en-US" dirty="0" smtClean="0"/>
              <a:t>Checking the evidence</a:t>
            </a:r>
          </a:p>
          <a:p>
            <a:endParaRPr lang="en-US" dirty="0" smtClean="0"/>
          </a:p>
          <a:p>
            <a:r>
              <a:rPr lang="en-US" dirty="0" smtClean="0"/>
              <a:t>Redirecting</a:t>
            </a:r>
            <a:endParaRPr lang="en-US" dirty="0"/>
          </a:p>
        </p:txBody>
      </p:sp>
      <p:sp>
        <p:nvSpPr>
          <p:cNvPr id="2" name="Title 1"/>
          <p:cNvSpPr>
            <a:spLocks noGrp="1"/>
          </p:cNvSpPr>
          <p:nvPr>
            <p:ph type="title"/>
          </p:nvPr>
        </p:nvSpPr>
        <p:spPr/>
        <p:txBody>
          <a:bodyPr/>
          <a:lstStyle/>
          <a:p>
            <a:r>
              <a:rPr lang="en-US" dirty="0" smtClean="0"/>
              <a:t>Dealing with Criticism</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Accept consequences of actions</a:t>
            </a:r>
          </a:p>
          <a:p>
            <a:endParaRPr lang="en-US" dirty="0" smtClean="0"/>
          </a:p>
          <a:p>
            <a:r>
              <a:rPr lang="en-US" dirty="0" err="1" smtClean="0"/>
              <a:t>But..steer</a:t>
            </a:r>
            <a:r>
              <a:rPr lang="en-US" dirty="0" smtClean="0"/>
              <a:t> conversation toward an accurate explanation and a solution</a:t>
            </a:r>
            <a:endParaRPr lang="en-US" dirty="0"/>
          </a:p>
        </p:txBody>
      </p:sp>
      <p:sp>
        <p:nvSpPr>
          <p:cNvPr id="2" name="Title 1"/>
          <p:cNvSpPr>
            <a:spLocks noGrp="1"/>
          </p:cNvSpPr>
          <p:nvPr>
            <p:ph type="title"/>
          </p:nvPr>
        </p:nvSpPr>
        <p:spPr/>
        <p:txBody>
          <a:bodyPr/>
          <a:lstStyle/>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Help them work through their denial.</a:t>
            </a:r>
          </a:p>
          <a:p>
            <a:endParaRPr lang="en-US" dirty="0" smtClean="0"/>
          </a:p>
          <a:p>
            <a:r>
              <a:rPr lang="en-US" dirty="0" smtClean="0"/>
              <a:t>Help nurture resilience</a:t>
            </a:r>
          </a:p>
          <a:p>
            <a:endParaRPr lang="en-US" dirty="0" smtClean="0"/>
          </a:p>
          <a:p>
            <a:r>
              <a:rPr lang="en-US" dirty="0" smtClean="0"/>
              <a:t>Help to tell the difference between a critique of </a:t>
            </a:r>
            <a:r>
              <a:rPr lang="en-US" b="1" dirty="0" smtClean="0"/>
              <a:t>work </a:t>
            </a:r>
            <a:r>
              <a:rPr lang="en-US" dirty="0" smtClean="0"/>
              <a:t>and a critique of </a:t>
            </a:r>
            <a:r>
              <a:rPr lang="en-US" b="1" dirty="0" smtClean="0"/>
              <a:t>self</a:t>
            </a:r>
            <a:r>
              <a:rPr lang="en-US" dirty="0" smtClean="0"/>
              <a:t>.</a:t>
            </a:r>
            <a:endParaRPr lang="en-US" dirty="0"/>
          </a:p>
        </p:txBody>
      </p:sp>
      <p:sp>
        <p:nvSpPr>
          <p:cNvPr id="2" name="Title 1"/>
          <p:cNvSpPr>
            <a:spLocks noGrp="1"/>
          </p:cNvSpPr>
          <p:nvPr>
            <p:ph type="title"/>
          </p:nvPr>
        </p:nvSpPr>
        <p:spPr/>
        <p:txBody>
          <a:bodyP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smtClean="0"/>
              <a:t>Danger or abuse: Talk immediately</a:t>
            </a:r>
          </a:p>
          <a:p>
            <a:endParaRPr lang="en-US" dirty="0" smtClean="0"/>
          </a:p>
          <a:p>
            <a:r>
              <a:rPr lang="en-US" dirty="0" smtClean="0"/>
              <a:t>OTHERWISE…….</a:t>
            </a:r>
          </a:p>
          <a:p>
            <a:endParaRPr lang="en-US" dirty="0"/>
          </a:p>
          <a:p>
            <a:r>
              <a:rPr lang="en-US" dirty="0" smtClean="0"/>
              <a:t>Is there a life lesson the athlete can learn on HER OWN?</a:t>
            </a:r>
          </a:p>
          <a:p>
            <a:endParaRPr lang="en-US" dirty="0" smtClean="0"/>
          </a:p>
          <a:p>
            <a:endParaRPr lang="en-US" dirty="0" smtClean="0"/>
          </a:p>
          <a:p>
            <a:r>
              <a:rPr lang="en-US" dirty="0" smtClean="0"/>
              <a:t>Let HER talk </a:t>
            </a:r>
          </a:p>
          <a:p>
            <a:r>
              <a:rPr lang="en-US" dirty="0" smtClean="0"/>
              <a:t>Be there to support the athlete, if needed (age)</a:t>
            </a:r>
            <a:endParaRPr lang="en-US" dirty="0"/>
          </a:p>
        </p:txBody>
      </p:sp>
      <p:sp>
        <p:nvSpPr>
          <p:cNvPr id="2" name="Title 1"/>
          <p:cNvSpPr>
            <a:spLocks noGrp="1"/>
          </p:cNvSpPr>
          <p:nvPr>
            <p:ph type="title"/>
          </p:nvPr>
        </p:nvSpPr>
        <p:spPr/>
        <p:txBody>
          <a:bodyPr/>
          <a:lstStyle/>
          <a:p>
            <a:r>
              <a:rPr lang="en-US" dirty="0" smtClean="0"/>
              <a:t>When to Talk to a Coach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linds(horizontal)">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linds(horizontal)">
                                      <p:cBhvr>
                                        <p:cTn id="1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Wait 24 hours after tournaments</a:t>
            </a:r>
          </a:p>
          <a:p>
            <a:r>
              <a:rPr lang="en-US" dirty="0" smtClean="0"/>
              <a:t>Have athlete make an appointment</a:t>
            </a:r>
          </a:p>
          <a:p>
            <a:pPr lvl="1"/>
            <a:r>
              <a:rPr lang="en-US" dirty="0" smtClean="0"/>
              <a:t>Away from practice / games</a:t>
            </a:r>
          </a:p>
          <a:p>
            <a:r>
              <a:rPr lang="en-US" dirty="0" smtClean="0"/>
              <a:t>Pinpoint what is bothering the athlete</a:t>
            </a:r>
          </a:p>
          <a:p>
            <a:r>
              <a:rPr lang="en-US" dirty="0" smtClean="0"/>
              <a:t>Listen objectively</a:t>
            </a:r>
          </a:p>
          <a:p>
            <a:r>
              <a:rPr lang="en-US" dirty="0" smtClean="0"/>
              <a:t>Implement improvement plan</a:t>
            </a:r>
          </a:p>
          <a:p>
            <a:pPr>
              <a:buNone/>
            </a:pPr>
            <a:endParaRPr lang="en-US" dirty="0"/>
          </a:p>
        </p:txBody>
      </p:sp>
      <p:sp>
        <p:nvSpPr>
          <p:cNvPr id="2" name="Title 1"/>
          <p:cNvSpPr>
            <a:spLocks noGrp="1"/>
          </p:cNvSpPr>
          <p:nvPr>
            <p:ph type="title"/>
          </p:nvPr>
        </p:nvSpPr>
        <p:spPr/>
        <p:txBody>
          <a:bodyPr/>
          <a:lstStyle/>
          <a:p>
            <a:r>
              <a:rPr lang="en-US" dirty="0" smtClean="0"/>
              <a:t>Process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linds(horizontal)">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100% support for athlete</a:t>
            </a:r>
          </a:p>
          <a:p>
            <a:r>
              <a:rPr lang="en-US" dirty="0" smtClean="0"/>
              <a:t>Let them talk about their issues</a:t>
            </a:r>
          </a:p>
          <a:p>
            <a:pPr lvl="1"/>
            <a:r>
              <a:rPr lang="en-US" dirty="0" smtClean="0"/>
              <a:t>What are THEIR issues?  What are YOURS?</a:t>
            </a:r>
          </a:p>
          <a:p>
            <a:r>
              <a:rPr lang="en-US" dirty="0" smtClean="0"/>
              <a:t>Encourage them to talk directly to that coach</a:t>
            </a:r>
          </a:p>
          <a:p>
            <a:endParaRPr lang="en-US" dirty="0" smtClean="0"/>
          </a:p>
          <a:p>
            <a:r>
              <a:rPr lang="en-US" dirty="0" smtClean="0"/>
              <a:t>Wanting to protect our children from anything uncomfortable!</a:t>
            </a:r>
          </a:p>
        </p:txBody>
      </p:sp>
      <p:sp>
        <p:nvSpPr>
          <p:cNvPr id="2" name="Title 1"/>
          <p:cNvSpPr>
            <a:spLocks noGrp="1"/>
          </p:cNvSpPr>
          <p:nvPr>
            <p:ph type="title"/>
          </p:nvPr>
        </p:nvSpPr>
        <p:spPr/>
        <p:txBody>
          <a:bodyPr/>
          <a:lstStyle/>
          <a:p>
            <a:r>
              <a:rPr lang="en-US" dirty="0" smtClean="0"/>
              <a:t>Parental Challenges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All should be working toward same goals FOR and WITH athlete</a:t>
            </a:r>
          </a:p>
          <a:p>
            <a:endParaRPr lang="en-US" dirty="0" smtClean="0"/>
          </a:p>
          <a:p>
            <a:endParaRPr lang="en-US" dirty="0" smtClean="0"/>
          </a:p>
        </p:txBody>
      </p:sp>
      <p:sp>
        <p:nvSpPr>
          <p:cNvPr id="2" name="Title 1"/>
          <p:cNvSpPr>
            <a:spLocks noGrp="1"/>
          </p:cNvSpPr>
          <p:nvPr>
            <p:ph type="title"/>
          </p:nvPr>
        </p:nvSpPr>
        <p:spPr/>
        <p:txBody>
          <a:bodyPr/>
          <a:lstStyle/>
          <a:p>
            <a:r>
              <a:rPr lang="en-US" dirty="0" smtClean="0"/>
              <a:t>Coach – Parent – Athlete Triad</a:t>
            </a:r>
            <a:endParaRPr lang="en-US" dirty="0"/>
          </a:p>
        </p:txBody>
      </p:sp>
      <p:pic>
        <p:nvPicPr>
          <p:cNvPr id="4" name="Picture 3" descr="g-hit-k.bmp"/>
          <p:cNvPicPr>
            <a:picLocks noChangeAspect="1"/>
          </p:cNvPicPr>
          <p:nvPr/>
        </p:nvPicPr>
        <p:blipFill>
          <a:blip r:embed="rId2" cstate="print"/>
          <a:stretch>
            <a:fillRect/>
          </a:stretch>
        </p:blipFill>
        <p:spPr>
          <a:xfrm>
            <a:off x="5006005" y="3003703"/>
            <a:ext cx="3112442" cy="3320897"/>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“Siding” with athlete over the coach</a:t>
            </a:r>
          </a:p>
          <a:p>
            <a:pPr lvl="1"/>
            <a:r>
              <a:rPr lang="en-US" dirty="0" smtClean="0"/>
              <a:t>Saying coach is “wrong”</a:t>
            </a:r>
          </a:p>
          <a:p>
            <a:pPr lvl="1"/>
            <a:endParaRPr lang="en-US" dirty="0" smtClean="0"/>
          </a:p>
          <a:p>
            <a:pPr lvl="1"/>
            <a:r>
              <a:rPr lang="en-US" dirty="0" smtClean="0"/>
              <a:t>Feel free to think that on own.</a:t>
            </a:r>
          </a:p>
          <a:p>
            <a:pPr lvl="1"/>
            <a:r>
              <a:rPr lang="en-US" dirty="0" smtClean="0"/>
              <a:t>Keep it to self, though!</a:t>
            </a:r>
          </a:p>
          <a:p>
            <a:pPr lvl="1">
              <a:buNone/>
            </a:pPr>
            <a:endParaRPr lang="en-US" dirty="0" smtClean="0"/>
          </a:p>
          <a:p>
            <a:endParaRPr lang="en-US" dirty="0"/>
          </a:p>
          <a:p>
            <a:r>
              <a:rPr lang="en-US" dirty="0" smtClean="0"/>
              <a:t>Team dynamics?</a:t>
            </a:r>
          </a:p>
          <a:p>
            <a:pPr lvl="1"/>
            <a:r>
              <a:rPr lang="en-US" dirty="0" smtClean="0"/>
              <a:t>Mental Skills Incident</a:t>
            </a:r>
          </a:p>
          <a:p>
            <a:pPr lvl="1">
              <a:buNone/>
            </a:pPr>
            <a:endParaRPr lang="en-US" dirty="0" smtClean="0"/>
          </a:p>
          <a:p>
            <a:endParaRPr lang="en-US" dirty="0"/>
          </a:p>
        </p:txBody>
      </p:sp>
      <p:sp>
        <p:nvSpPr>
          <p:cNvPr id="2" name="Title 1"/>
          <p:cNvSpPr>
            <a:spLocks noGrp="1"/>
          </p:cNvSpPr>
          <p:nvPr>
            <p:ph type="title"/>
          </p:nvPr>
        </p:nvSpPr>
        <p:spPr/>
        <p:txBody>
          <a:bodyPr/>
          <a:lstStyle/>
          <a:p>
            <a:r>
              <a:rPr lang="en-US" dirty="0" smtClean="0"/>
              <a:t>Issue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pic>
        <p:nvPicPr>
          <p:cNvPr id="5" name="Content Placeholder 4" descr="double goal.jpg"/>
          <p:cNvPicPr>
            <a:picLocks noGrp="1" noChangeAspect="1"/>
          </p:cNvPicPr>
          <p:nvPr>
            <p:ph idx="4294967295"/>
          </p:nvPr>
        </p:nvPicPr>
        <p:blipFill>
          <a:blip r:embed="rId2" cstate="print"/>
          <a:srcRect l="-86737" r="-86737"/>
          <a:stretch>
            <a:fillRect/>
          </a:stretch>
        </p:blipFill>
        <p:spPr>
          <a:xfrm>
            <a:off x="0" y="2324100"/>
            <a:ext cx="5922963" cy="3486150"/>
          </a:xfrm>
        </p:spPr>
      </p:pic>
      <p:pic>
        <p:nvPicPr>
          <p:cNvPr id="7" name="Picture 6" descr="edge.jpg"/>
          <p:cNvPicPr>
            <a:picLocks noChangeAspect="1"/>
          </p:cNvPicPr>
          <p:nvPr/>
        </p:nvPicPr>
        <p:blipFill>
          <a:blip r:embed="rId3" cstate="print"/>
          <a:stretch>
            <a:fillRect/>
          </a:stretch>
        </p:blipFill>
        <p:spPr>
          <a:xfrm>
            <a:off x="5834297" y="1847088"/>
            <a:ext cx="3915740" cy="3915740"/>
          </a:xfrm>
          <a:prstGeom prst="rect">
            <a:avLst/>
          </a:prstGeom>
        </p:spPr>
      </p:pic>
      <p:pic>
        <p:nvPicPr>
          <p:cNvPr id="6" name="Picture 5" descr="pushing.jpg"/>
          <p:cNvPicPr>
            <a:picLocks noChangeAspect="1"/>
          </p:cNvPicPr>
          <p:nvPr/>
        </p:nvPicPr>
        <p:blipFill>
          <a:blip r:embed="rId4"/>
          <a:stretch>
            <a:fillRect/>
          </a:stretch>
        </p:blipFill>
        <p:spPr>
          <a:xfrm>
            <a:off x="3657600" y="2362200"/>
            <a:ext cx="2159000" cy="3238500"/>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encyclopedia.jpg"/>
          <p:cNvPicPr>
            <a:picLocks noChangeAspect="1"/>
          </p:cNvPicPr>
          <p:nvPr/>
        </p:nvPicPr>
        <p:blipFill>
          <a:blip r:embed="rId2" cstate="print"/>
          <a:stretch>
            <a:fillRect/>
          </a:stretch>
        </p:blipFill>
        <p:spPr>
          <a:xfrm>
            <a:off x="2667000" y="704850"/>
            <a:ext cx="3810000" cy="54483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Not a personal decision</a:t>
            </a:r>
          </a:p>
          <a:p>
            <a:endParaRPr lang="en-US" dirty="0" smtClean="0"/>
          </a:p>
          <a:p>
            <a:r>
              <a:rPr lang="en-US" dirty="0" smtClean="0"/>
              <a:t>Little time for deep contemplation by coach</a:t>
            </a:r>
          </a:p>
          <a:p>
            <a:r>
              <a:rPr lang="en-US" dirty="0" smtClean="0"/>
              <a:t>Seeking best chance for team to win</a:t>
            </a:r>
          </a:p>
          <a:p>
            <a:pPr lvl="1"/>
            <a:r>
              <a:rPr lang="en-US" dirty="0" smtClean="0"/>
              <a:t>Breaking their momentum</a:t>
            </a:r>
          </a:p>
          <a:p>
            <a:pPr lvl="1"/>
            <a:r>
              <a:rPr lang="en-US" dirty="0" smtClean="0"/>
              <a:t>Player mentally not there</a:t>
            </a:r>
          </a:p>
          <a:p>
            <a:pPr lvl="1"/>
            <a:r>
              <a:rPr lang="en-US" dirty="0" smtClean="0"/>
              <a:t>Player not at same skill level</a:t>
            </a:r>
            <a:endParaRPr lang="en-US" dirty="0"/>
          </a:p>
        </p:txBody>
      </p:sp>
      <p:sp>
        <p:nvSpPr>
          <p:cNvPr id="2" name="Title 1"/>
          <p:cNvSpPr>
            <a:spLocks noGrp="1"/>
          </p:cNvSpPr>
          <p:nvPr>
            <p:ph type="title"/>
          </p:nvPr>
        </p:nvSpPr>
        <p:spPr/>
        <p:txBody>
          <a:bodyPr/>
          <a:lstStyle/>
          <a:p>
            <a:r>
              <a:rPr lang="en-US" dirty="0" smtClean="0"/>
              <a:t>Substitution</a:t>
            </a:r>
            <a:endParaRPr lang="en-US" dirty="0"/>
          </a:p>
        </p:txBody>
      </p:sp>
      <p:pic>
        <p:nvPicPr>
          <p:cNvPr id="21506" name="Picture 2" descr="GHITTING"/>
          <p:cNvPicPr>
            <a:picLocks noChangeAspect="1" noChangeArrowheads="1"/>
          </p:cNvPicPr>
          <p:nvPr/>
        </p:nvPicPr>
        <p:blipFill>
          <a:blip r:embed="rId2" cstate="print"/>
          <a:srcRect/>
          <a:stretch>
            <a:fillRect/>
          </a:stretch>
        </p:blipFill>
        <p:spPr bwMode="auto">
          <a:xfrm>
            <a:off x="6955556" y="4016048"/>
            <a:ext cx="1731243" cy="25400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cover-of-until-it-hurts.jpg"/>
          <p:cNvPicPr>
            <a:picLocks noChangeAspect="1"/>
          </p:cNvPicPr>
          <p:nvPr/>
        </p:nvPicPr>
        <p:blipFill>
          <a:blip r:embed="rId2"/>
          <a:stretch>
            <a:fillRect/>
          </a:stretch>
        </p:blipFill>
        <p:spPr>
          <a:xfrm>
            <a:off x="2590800" y="533400"/>
            <a:ext cx="4343400" cy="5623152"/>
          </a:xfrm>
          <a:prstGeom prst="rect">
            <a:avLst/>
          </a:prstGeom>
          <a:ln>
            <a:solidFill>
              <a:schemeClr val="tx1"/>
            </a:solid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good girl.jpg"/>
          <p:cNvPicPr>
            <a:picLocks noChangeAspect="1"/>
          </p:cNvPicPr>
          <p:nvPr/>
        </p:nvPicPr>
        <p:blipFill>
          <a:blip r:embed="rId2" cstate="print"/>
          <a:stretch>
            <a:fillRect/>
          </a:stretch>
        </p:blipFill>
        <p:spPr>
          <a:xfrm>
            <a:off x="2818174" y="565882"/>
            <a:ext cx="3714686" cy="560707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This is just a game</a:t>
            </a:r>
          </a:p>
          <a:p>
            <a:endParaRPr lang="en-US" dirty="0" smtClean="0"/>
          </a:p>
          <a:p>
            <a:r>
              <a:rPr lang="en-US" dirty="0" smtClean="0"/>
              <a:t>Kids should be having fun – even up to that 18s age level!</a:t>
            </a:r>
          </a:p>
          <a:p>
            <a:endParaRPr lang="en-US" dirty="0" smtClean="0"/>
          </a:p>
          <a:p>
            <a:r>
              <a:rPr lang="en-US" dirty="0" smtClean="0"/>
              <a:t>Cheer and love them like mad!!!</a:t>
            </a:r>
            <a:endParaRPr lang="en-US" dirty="0"/>
          </a:p>
        </p:txBody>
      </p:sp>
      <p:sp>
        <p:nvSpPr>
          <p:cNvPr id="2" name="Title 1"/>
          <p:cNvSpPr>
            <a:spLocks noGrp="1"/>
          </p:cNvSpPr>
          <p:nvPr>
            <p:ph type="title"/>
          </p:nvPr>
        </p:nvSpPr>
        <p:spPr/>
        <p:txBody>
          <a:bodyPr/>
          <a:lstStyle/>
          <a:p>
            <a:r>
              <a:rPr lang="en-US" dirty="0" smtClean="0"/>
              <a:t>Final Thoughts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Players rarely sense they are making mistakes.</a:t>
            </a:r>
          </a:p>
          <a:p>
            <a:r>
              <a:rPr lang="en-US" dirty="0" smtClean="0"/>
              <a:t>Divide between players’ and coaches’ thoughts about “bad” mistakes.</a:t>
            </a:r>
          </a:p>
          <a:p>
            <a:endParaRPr lang="en-US" dirty="0" smtClean="0"/>
          </a:p>
          <a:p>
            <a:r>
              <a:rPr lang="en-US" dirty="0" smtClean="0"/>
              <a:t>When to “let them play through” and when….to not.</a:t>
            </a:r>
          </a:p>
          <a:p>
            <a:endParaRPr lang="en-US" dirty="0" smtClean="0"/>
          </a:p>
          <a:p>
            <a:r>
              <a:rPr lang="en-US" dirty="0" smtClean="0"/>
              <a:t>Kids’ and parents’ reaction to “being” subbed.</a:t>
            </a:r>
            <a:endParaRPr lang="en-US" dirty="0"/>
          </a:p>
        </p:txBody>
      </p:sp>
      <p:sp>
        <p:nvSpPr>
          <p:cNvPr id="2" name="Title 1"/>
          <p:cNvSpPr>
            <a:spLocks noGrp="1"/>
          </p:cNvSpPr>
          <p:nvPr>
            <p:ph type="title"/>
          </p:nvPr>
        </p:nvSpPr>
        <p:spPr/>
        <p:txBody>
          <a:bodyPr/>
          <a:lstStyle/>
          <a:p>
            <a:r>
              <a:rPr lang="en-US" dirty="0" smtClean="0"/>
              <a:t>Issues with Subbing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pPr algn="ctr">
              <a:buNone/>
            </a:pPr>
            <a:r>
              <a:rPr lang="en-US" sz="4400" dirty="0" smtClean="0"/>
              <a:t>Do you trust your child’s coach to these decisions or do you not?</a:t>
            </a:r>
            <a:endParaRPr lang="en-US" sz="4400" dirty="0"/>
          </a:p>
        </p:txBody>
      </p:sp>
      <p:sp>
        <p:nvSpPr>
          <p:cNvPr id="2" name="Title 1"/>
          <p:cNvSpPr>
            <a:spLocks noGrp="1"/>
          </p:cNvSpPr>
          <p:nvPr>
            <p:ph type="title"/>
          </p:nvPr>
        </p:nvSpPr>
        <p:spPr/>
        <p:txBody>
          <a:bodyPr/>
          <a:lstStyle/>
          <a:p>
            <a:r>
              <a:rPr lang="en-US" dirty="0" smtClean="0"/>
              <a:t>Comes Down to Trust</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All parents love their children.</a:t>
            </a:r>
          </a:p>
          <a:p>
            <a:endParaRPr lang="en-US" dirty="0"/>
          </a:p>
          <a:p>
            <a:r>
              <a:rPr lang="en-US" dirty="0" smtClean="0"/>
              <a:t>All parents want the best life for their children.</a:t>
            </a:r>
          </a:p>
          <a:p>
            <a:endParaRPr lang="en-US" dirty="0"/>
          </a:p>
          <a:p>
            <a:r>
              <a:rPr lang="en-US" dirty="0" smtClean="0"/>
              <a:t>All parents want their children to be successful.</a:t>
            </a:r>
            <a:endParaRPr lang="en-US" dirty="0"/>
          </a:p>
        </p:txBody>
      </p:sp>
      <p:sp>
        <p:nvSpPr>
          <p:cNvPr id="2" name="Title 1"/>
          <p:cNvSpPr>
            <a:spLocks noGrp="1"/>
          </p:cNvSpPr>
          <p:nvPr>
            <p:ph type="title"/>
          </p:nvPr>
        </p:nvSpPr>
        <p:spPr/>
        <p:txBody>
          <a:bodyPr/>
          <a:lstStyle/>
          <a:p>
            <a:r>
              <a:rPr lang="en-US" dirty="0" smtClean="0"/>
              <a:t>Guiding Beliefs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Parents and coaches have different roles in the “raising” of children.</a:t>
            </a:r>
          </a:p>
          <a:p>
            <a:endParaRPr lang="en-US" dirty="0"/>
          </a:p>
          <a:p>
            <a:r>
              <a:rPr lang="en-US" dirty="0" smtClean="0"/>
              <a:t>Each child is different.</a:t>
            </a:r>
          </a:p>
          <a:p>
            <a:r>
              <a:rPr lang="en-US" dirty="0" smtClean="0"/>
              <a:t>Each parent is different.</a:t>
            </a:r>
          </a:p>
          <a:p>
            <a:r>
              <a:rPr lang="en-US" dirty="0" smtClean="0"/>
              <a:t>Each family is different.</a:t>
            </a:r>
          </a:p>
          <a:p>
            <a:endParaRPr lang="en-US" dirty="0"/>
          </a:p>
          <a:p>
            <a:r>
              <a:rPr lang="en-US" dirty="0" smtClean="0"/>
              <a:t>For each sport experience, it is important to set goals to measure success.</a:t>
            </a:r>
          </a:p>
          <a:p>
            <a:endParaRPr lang="en-US" dirty="0"/>
          </a:p>
          <a:p>
            <a:endParaRPr lang="en-US" dirty="0" smtClean="0"/>
          </a:p>
        </p:txBody>
      </p:sp>
      <p:sp>
        <p:nvSpPr>
          <p:cNvPr id="2" name="Title 1"/>
          <p:cNvSpPr>
            <a:spLocks noGrp="1"/>
          </p:cNvSpPr>
          <p:nvPr>
            <p:ph type="title"/>
          </p:nvPr>
        </p:nvSpPr>
        <p:spPr/>
        <p:txBody>
          <a:bodyPr/>
          <a:lstStyle/>
          <a:p>
            <a:r>
              <a:rPr lang="en-US" dirty="0" smtClean="0"/>
              <a:t>Guiding Beliefs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Concourse.thmx</Template>
  <TotalTime>147</TotalTime>
  <Words>1397</Words>
  <Application>Microsoft Macintosh PowerPoint</Application>
  <PresentationFormat>On-screen Show (4:3)</PresentationFormat>
  <Paragraphs>286</Paragraphs>
  <Slides>52</Slides>
  <Notes>0</Notes>
  <HiddenSlides>0</HiddenSlides>
  <MMClips>2</MMClips>
  <ScaleCrop>false</ScaleCrop>
  <HeadingPairs>
    <vt:vector size="4" baseType="variant">
      <vt:variant>
        <vt:lpstr>Design Template</vt:lpstr>
      </vt:variant>
      <vt:variant>
        <vt:i4>1</vt:i4>
      </vt:variant>
      <vt:variant>
        <vt:lpstr>Slide Titles</vt:lpstr>
      </vt:variant>
      <vt:variant>
        <vt:i4>52</vt:i4>
      </vt:variant>
    </vt:vector>
  </HeadingPairs>
  <TitlesOfParts>
    <vt:vector size="53" baseType="lpstr">
      <vt:lpstr>Concourse</vt:lpstr>
      <vt:lpstr>Sport Parenting and You </vt:lpstr>
      <vt:lpstr>So Who’s This Guy?</vt:lpstr>
      <vt:lpstr>Slide 3</vt:lpstr>
      <vt:lpstr>Slide 4</vt:lpstr>
      <vt:lpstr>Substitution</vt:lpstr>
      <vt:lpstr>Issues with Subbing</vt:lpstr>
      <vt:lpstr>Comes Down to Trust</vt:lpstr>
      <vt:lpstr>Guiding Beliefs</vt:lpstr>
      <vt:lpstr>Guiding Beliefs</vt:lpstr>
      <vt:lpstr>Two Levels of Presentation</vt:lpstr>
      <vt:lpstr>Goal Setting</vt:lpstr>
      <vt:lpstr>What are YOUR Goals for Your Children?</vt:lpstr>
      <vt:lpstr>Goal Setting for Athletes</vt:lpstr>
      <vt:lpstr>Softball Poll</vt:lpstr>
      <vt:lpstr>Baseball Poll</vt:lpstr>
      <vt:lpstr>Slide 16</vt:lpstr>
      <vt:lpstr>Parental Pressure Gauge Survey</vt:lpstr>
      <vt:lpstr>Survey of Participation</vt:lpstr>
      <vt:lpstr>Slide 19</vt:lpstr>
      <vt:lpstr>Observation</vt:lpstr>
      <vt:lpstr>Double Goal Coach</vt:lpstr>
      <vt:lpstr>The Breakfast Club</vt:lpstr>
      <vt:lpstr>Softball and Sportsmanship</vt:lpstr>
      <vt:lpstr>Lessons of Sport</vt:lpstr>
      <vt:lpstr>Phases of Sport</vt:lpstr>
      <vt:lpstr>Our Role as Parents?</vt:lpstr>
      <vt:lpstr>Survey of Coaches</vt:lpstr>
      <vt:lpstr>What is a Good Team Experience?</vt:lpstr>
      <vt:lpstr>Curse of the Good Girl</vt:lpstr>
      <vt:lpstr>Communication Rituals</vt:lpstr>
      <vt:lpstr>Hedging</vt:lpstr>
      <vt:lpstr>Girls and Feedback</vt:lpstr>
      <vt:lpstr>Girls and Feedback</vt:lpstr>
      <vt:lpstr>Coaches and Athletes</vt:lpstr>
      <vt:lpstr>Quotes</vt:lpstr>
      <vt:lpstr>Slide 36</vt:lpstr>
      <vt:lpstr>Effect?</vt:lpstr>
      <vt:lpstr>For Parents</vt:lpstr>
      <vt:lpstr>Slide 39</vt:lpstr>
      <vt:lpstr>Dealing with Criticism</vt:lpstr>
      <vt:lpstr>Slide 41</vt:lpstr>
      <vt:lpstr>Slide 42</vt:lpstr>
      <vt:lpstr>When to Talk to a Coach</vt:lpstr>
      <vt:lpstr>Process</vt:lpstr>
      <vt:lpstr>Parental Challenges</vt:lpstr>
      <vt:lpstr>Coach – Parent – Athlete Triad</vt:lpstr>
      <vt:lpstr>Issue</vt:lpstr>
      <vt:lpstr>Resources</vt:lpstr>
      <vt:lpstr>Slide 49</vt:lpstr>
      <vt:lpstr>Slide 50</vt:lpstr>
      <vt:lpstr>Slide 51</vt:lpstr>
      <vt:lpstr>Final Thoughts</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Chris Warner</cp:lastModifiedBy>
  <cp:revision>30</cp:revision>
  <dcterms:created xsi:type="dcterms:W3CDTF">2011-08-11T13:59:11Z</dcterms:created>
  <dcterms:modified xsi:type="dcterms:W3CDTF">2011-08-11T14:03:02Z</dcterms:modified>
</cp:coreProperties>
</file>